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57" r:id="rId4"/>
    <p:sldId id="258" r:id="rId5"/>
    <p:sldId id="280" r:id="rId6"/>
    <p:sldId id="281" r:id="rId7"/>
    <p:sldId id="259" r:id="rId8"/>
    <p:sldId id="260" r:id="rId9"/>
    <p:sldId id="272" r:id="rId10"/>
    <p:sldId id="273" r:id="rId11"/>
    <p:sldId id="261" r:id="rId12"/>
    <p:sldId id="262" r:id="rId13"/>
    <p:sldId id="263" r:id="rId14"/>
    <p:sldId id="282" r:id="rId15"/>
    <p:sldId id="274" r:id="rId16"/>
    <p:sldId id="275" r:id="rId17"/>
    <p:sldId id="276" r:id="rId18"/>
    <p:sldId id="277" r:id="rId19"/>
    <p:sldId id="278" r:id="rId20"/>
    <p:sldId id="27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97" d="100"/>
          <a:sy n="97" d="100"/>
        </p:scale>
        <p:origin x="6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26" Type="http://schemas.microsoft.com/office/2015/10/relationships/revisionInfo" Target="revisionInfo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id\AppData\Local\Packages\microsoft.windowscommunicationsapps_8wekyb3d8bbwe\LocalState\Files\S0\130588\BRI%20Hair%20Summary%2020180130%5B136168%5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id\AppData\Local\Packages\microsoft.windowscommunicationsapps_8wekyb3d8bbwe\LocalState\Files\S0\130588\BRI%20Hair%20Summary%2020180130%5B136168%5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id\AppData\Local\Packages\microsoft.windowscommunicationsapps_8wekyb3d8bbwe\LocalState\Files\S0\130588\BRI%20Hair%20Summary%2020180130%5B136168%5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id\AppData\Local\Packages\microsoft.windowscommunicationsapps_8wekyb3d8bbwe\LocalState\Files\S0\130588\BRI%20Hair%20Summary%2020180130%5B136168%5D.xlsx" TargetMode="External"/><Relationship Id="rId2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id\AppData\Local\Packages\microsoft.windowscommunicationsapps_8wekyb3d8bbwe\LocalState\Files\S0\130588\BRI%20Hair%20Summary%2020180130%5B136168%5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0749281339833"/>
          <c:y val="0.0416644112830014"/>
          <c:w val="0.738994656917886"/>
          <c:h val="0.81474846894138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'[BRI Hair Summary 20180130(136168).xlsx]Mean by Region'!$H$3</c:f>
              <c:strCache>
                <c:ptCount val="1"/>
                <c:pt idx="0">
                  <c:v>Average of THg &lt;15ppm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'[BRI Hair Summary 20180130(136168).xlsx]Mean by Region'!$I$4:$I$11</c:f>
                <c:numCache>
                  <c:formatCode>General</c:formatCode>
                  <c:ptCount val="8"/>
                  <c:pt idx="0">
                    <c:v>0.627619470065743</c:v>
                  </c:pt>
                  <c:pt idx="1">
                    <c:v>1.338426755793146</c:v>
                  </c:pt>
                  <c:pt idx="2">
                    <c:v>0.863897091790878</c:v>
                  </c:pt>
                  <c:pt idx="3">
                    <c:v>0.941129566950969</c:v>
                  </c:pt>
                  <c:pt idx="4">
                    <c:v>1.810095648408811</c:v>
                  </c:pt>
                  <c:pt idx="5">
                    <c:v>1.993613122024862</c:v>
                  </c:pt>
                  <c:pt idx="6">
                    <c:v>2.489848130834904</c:v>
                  </c:pt>
                  <c:pt idx="7">
                    <c:v>1.928930061832295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'[BRI Hair Summary 20180130(136168).xlsx]Mean by Region'!$J$4:$J$11</c:f>
              <c:strCache>
                <c:ptCount val="8"/>
                <c:pt idx="0">
                  <c:v>South America (N=178)</c:v>
                </c:pt>
                <c:pt idx="1">
                  <c:v>Europe (N=329)</c:v>
                </c:pt>
                <c:pt idx="2">
                  <c:v>North America (N=60)</c:v>
                </c:pt>
                <c:pt idx="3">
                  <c:v>Central America (N=106)</c:v>
                </c:pt>
                <c:pt idx="4">
                  <c:v>Africa (N=224)</c:v>
                </c:pt>
                <c:pt idx="5">
                  <c:v>Asia (N=512)</c:v>
                </c:pt>
                <c:pt idx="6">
                  <c:v>Caribbean (N=44)</c:v>
                </c:pt>
                <c:pt idx="7">
                  <c:v>Oceania (N=248)</c:v>
                </c:pt>
              </c:strCache>
            </c:strRef>
          </c:cat>
          <c:val>
            <c:numRef>
              <c:f>'[BRI Hair Summary 20180130(136168).xlsx]Mean by Region'!$H$4:$H$11</c:f>
              <c:numCache>
                <c:formatCode>0.00</c:formatCode>
                <c:ptCount val="8"/>
                <c:pt idx="0">
                  <c:v>0.408689529171585</c:v>
                </c:pt>
                <c:pt idx="1">
                  <c:v>0.723730419635623</c:v>
                </c:pt>
                <c:pt idx="2">
                  <c:v>1.05035179629008</c:v>
                </c:pt>
                <c:pt idx="3">
                  <c:v>1.084942271861773</c:v>
                </c:pt>
                <c:pt idx="4">
                  <c:v>1.26410426618202</c:v>
                </c:pt>
                <c:pt idx="5">
                  <c:v>1.673383238251112</c:v>
                </c:pt>
                <c:pt idx="6">
                  <c:v>1.839495937699622</c:v>
                </c:pt>
                <c:pt idx="7">
                  <c:v>2.773078396458778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856-4C52-B9B8-9F4E41BA56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-2109836432"/>
        <c:axId val="-2109849776"/>
      </c:barChart>
      <c:catAx>
        <c:axId val="-210983643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Cronos Pro" pitchFamily="34" charset="0"/>
              </a:defRPr>
            </a:pPr>
            <a:endParaRPr lang="en-US"/>
          </a:p>
        </c:txPr>
        <c:crossAx val="-2109849776"/>
        <c:crosses val="autoZero"/>
        <c:auto val="1"/>
        <c:lblAlgn val="ctr"/>
        <c:lblOffset val="100"/>
        <c:noMultiLvlLbl val="0"/>
      </c:catAx>
      <c:valAx>
        <c:axId val="-210984977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b="0">
                    <a:latin typeface="Cronos Pro" pitchFamily="34" charset="0"/>
                  </a:rPr>
                  <a:t>Total Hg (ppm, fw)</a:t>
                </a:r>
              </a:p>
            </c:rich>
          </c:tx>
          <c:layout>
            <c:manualLayout>
              <c:xMode val="edge"/>
              <c:yMode val="edge"/>
              <c:x val="0.519552087239095"/>
              <c:y val="0.923155074365704"/>
            </c:manualLayout>
          </c:layout>
          <c:overlay val="0"/>
        </c:title>
        <c:numFmt formatCode="0.0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0">
                <a:latin typeface="Cronos Pro" pitchFamily="34" charset="0"/>
              </a:defRPr>
            </a:pPr>
            <a:endParaRPr lang="en-US"/>
          </a:p>
        </c:txPr>
        <c:crossAx val="-210983643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3924821897263"/>
          <c:y val="0.04166447944007"/>
          <c:w val="0.59539354455693"/>
          <c:h val="0.86265923009623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'[BRI Hair Summary 20180130(136168).xlsx]%&gt;1ppm by Region'!$I$3</c:f>
              <c:strCache>
                <c:ptCount val="1"/>
                <c:pt idx="0">
                  <c:v>Above 1 ppm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000" b="0">
                        <a:solidFill>
                          <a:schemeClr val="accent1">
                            <a:lumMod val="75000"/>
                          </a:schemeClr>
                        </a:solidFill>
                        <a:latin typeface="Cronos Pro" pitchFamily="34" charset="0"/>
                      </a:defRPr>
                    </a:pPr>
                    <a:r>
                      <a:rPr lang="pt-BR" sz="1000">
                        <a:solidFill>
                          <a:schemeClr val="bg1"/>
                        </a:solidFill>
                      </a:rPr>
                      <a:t>10%</a:t>
                    </a:r>
                    <a:endParaRPr lang="pt-BR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AF8-448D-8979-8058BD836AA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>
                    <a:solidFill>
                      <a:schemeClr val="bg1"/>
                    </a:solidFill>
                    <a:latin typeface="Cronos Pro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'[BRI Hair Summary 20180130(136168).xlsx]%&gt;1ppm by Region'!$K$4:$K$11</c:f>
              <c:strCache>
                <c:ptCount val="8"/>
                <c:pt idx="0">
                  <c:v>South America (N=178)</c:v>
                </c:pt>
                <c:pt idx="1">
                  <c:v>Europe (N=329)</c:v>
                </c:pt>
                <c:pt idx="2">
                  <c:v>North America (N=60)</c:v>
                </c:pt>
                <c:pt idx="3">
                  <c:v>Africa (N=224)</c:v>
                </c:pt>
                <c:pt idx="4">
                  <c:v>Central America (N=106)</c:v>
                </c:pt>
                <c:pt idx="5">
                  <c:v>Asia (N=512)</c:v>
                </c:pt>
                <c:pt idx="6">
                  <c:v>Caribbean (N=44)</c:v>
                </c:pt>
                <c:pt idx="7">
                  <c:v>Oceania (N=248)</c:v>
                </c:pt>
              </c:strCache>
            </c:strRef>
          </c:cat>
          <c:val>
            <c:numRef>
              <c:f>'[BRI Hair Summary 20180130(136168).xlsx]%&gt;1ppm by Region'!$I$4:$I$11</c:f>
              <c:numCache>
                <c:formatCode>0%</c:formatCode>
                <c:ptCount val="8"/>
                <c:pt idx="0">
                  <c:v>0.0955056179775281</c:v>
                </c:pt>
                <c:pt idx="1">
                  <c:v>0.224924012158055</c:v>
                </c:pt>
                <c:pt idx="2">
                  <c:v>0.383333333333333</c:v>
                </c:pt>
                <c:pt idx="3">
                  <c:v>0.388392857142857</c:v>
                </c:pt>
                <c:pt idx="4">
                  <c:v>0.39622641509434</c:v>
                </c:pt>
                <c:pt idx="5">
                  <c:v>0.48828125</c:v>
                </c:pt>
                <c:pt idx="6">
                  <c:v>0.636363636363636</c:v>
                </c:pt>
                <c:pt idx="7">
                  <c:v>0.858870967741935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AF8-448D-8979-8058BD836AA2}"/>
            </c:ext>
          </c:extLst>
        </c:ser>
        <c:ser>
          <c:idx val="1"/>
          <c:order val="1"/>
          <c:tx>
            <c:strRef>
              <c:f>'[BRI Hair Summary 20180130(136168).xlsx]%&gt;1ppm by Region'!$J$3</c:f>
              <c:strCache>
                <c:ptCount val="1"/>
                <c:pt idx="0">
                  <c:v>Below 1 ppm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cat>
            <c:strRef>
              <c:f>'[BRI Hair Summary 20180130(136168).xlsx]%&gt;1ppm by Region'!$K$4:$K$11</c:f>
              <c:strCache>
                <c:ptCount val="8"/>
                <c:pt idx="0">
                  <c:v>South America (N=178)</c:v>
                </c:pt>
                <c:pt idx="1">
                  <c:v>Europe (N=329)</c:v>
                </c:pt>
                <c:pt idx="2">
                  <c:v>North America (N=60)</c:v>
                </c:pt>
                <c:pt idx="3">
                  <c:v>Africa (N=224)</c:v>
                </c:pt>
                <c:pt idx="4">
                  <c:v>Central America (N=106)</c:v>
                </c:pt>
                <c:pt idx="5">
                  <c:v>Asia (N=512)</c:v>
                </c:pt>
                <c:pt idx="6">
                  <c:v>Caribbean (N=44)</c:v>
                </c:pt>
                <c:pt idx="7">
                  <c:v>Oceania (N=248)</c:v>
                </c:pt>
              </c:strCache>
            </c:strRef>
          </c:cat>
          <c:val>
            <c:numRef>
              <c:f>'[BRI Hair Summary 20180130(136168).xlsx]%&gt;1ppm by Region'!$J$4:$J$11</c:f>
              <c:numCache>
                <c:formatCode>0%</c:formatCode>
                <c:ptCount val="8"/>
                <c:pt idx="0">
                  <c:v>0.904494382022472</c:v>
                </c:pt>
                <c:pt idx="1">
                  <c:v>0.775075987841945</c:v>
                </c:pt>
                <c:pt idx="2">
                  <c:v>0.616666666666667</c:v>
                </c:pt>
                <c:pt idx="3">
                  <c:v>0.611607142857143</c:v>
                </c:pt>
                <c:pt idx="4">
                  <c:v>0.60377358490566</c:v>
                </c:pt>
                <c:pt idx="5">
                  <c:v>0.51171875</c:v>
                </c:pt>
                <c:pt idx="6">
                  <c:v>0.363636363636364</c:v>
                </c:pt>
                <c:pt idx="7">
                  <c:v>0.141129032258064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AF8-448D-8979-8058BD836A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-2117943360"/>
        <c:axId val="-2088744496"/>
      </c:barChart>
      <c:catAx>
        <c:axId val="-211794336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Cronos Pro" pitchFamily="34" charset="0"/>
              </a:defRPr>
            </a:pPr>
            <a:endParaRPr lang="en-US"/>
          </a:p>
        </c:txPr>
        <c:crossAx val="-2088744496"/>
        <c:crosses val="autoZero"/>
        <c:auto val="1"/>
        <c:lblAlgn val="ctr"/>
        <c:lblOffset val="100"/>
        <c:noMultiLvlLbl val="0"/>
      </c:catAx>
      <c:valAx>
        <c:axId val="-2088744496"/>
        <c:scaling>
          <c:orientation val="minMax"/>
          <c:max val="1.0"/>
        </c:scaling>
        <c:delete val="0"/>
        <c:axPos val="b"/>
        <c:numFmt formatCode="0%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0">
                <a:latin typeface="Cronos Pro" pitchFamily="34" charset="0"/>
              </a:defRPr>
            </a:pPr>
            <a:endParaRPr lang="en-US"/>
          </a:p>
        </c:txPr>
        <c:crossAx val="-21179433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21414641024"/>
          <c:y val="0.0464873140857393"/>
          <c:w val="0.172791051688151"/>
          <c:h val="0.115148458005249"/>
        </c:manualLayout>
      </c:layout>
      <c:overlay val="0"/>
      <c:txPr>
        <a:bodyPr/>
        <a:lstStyle/>
        <a:p>
          <a:pPr>
            <a:defRPr sz="1000" b="0">
              <a:latin typeface="Cronos Pro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0193725784277"/>
          <c:y val="0.0416644112830014"/>
          <c:w val="0.669550212473441"/>
          <c:h val="0.81474846894138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'[BRI Hair Summary 20180130(136168).xlsx]Mean by Region - BRI&amp;Others'!$H$3</c:f>
              <c:strCache>
                <c:ptCount val="1"/>
                <c:pt idx="0">
                  <c:v>Average of THg &lt;15ppm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34A-4C88-9D09-C0568233E004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34A-4C88-9D09-C0568233E004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34A-4C88-9D09-C0568233E004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34A-4C88-9D09-C0568233E004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34A-4C88-9D09-C0568233E004}"/>
              </c:ext>
            </c:extLst>
          </c:dPt>
          <c:errBars>
            <c:errBarType val="plus"/>
            <c:errValType val="cust"/>
            <c:noEndCap val="0"/>
            <c:plus>
              <c:numRef>
                <c:f>'[BRI Hair Summary 20180130(136168).xlsx]Mean by Region - BRI&amp;Others'!$I$4:$I$16</c:f>
                <c:numCache>
                  <c:formatCode>General</c:formatCode>
                  <c:ptCount val="13"/>
                  <c:pt idx="0">
                    <c:v>1.48</c:v>
                  </c:pt>
                  <c:pt idx="1">
                    <c:v>0.627619470065743</c:v>
                  </c:pt>
                  <c:pt idx="2">
                    <c:v>1.338426755793146</c:v>
                  </c:pt>
                  <c:pt idx="3">
                    <c:v>0.863897091790878</c:v>
                  </c:pt>
                  <c:pt idx="4">
                    <c:v>0.941129566950969</c:v>
                  </c:pt>
                  <c:pt idx="5">
                    <c:v>2.65</c:v>
                  </c:pt>
                  <c:pt idx="6">
                    <c:v>1.810095648408811</c:v>
                  </c:pt>
                  <c:pt idx="7">
                    <c:v>1.993613122024862</c:v>
                  </c:pt>
                  <c:pt idx="8">
                    <c:v>2.489848130834904</c:v>
                  </c:pt>
                  <c:pt idx="9">
                    <c:v>4.79</c:v>
                  </c:pt>
                  <c:pt idx="10">
                    <c:v>1.928930061832295</c:v>
                  </c:pt>
                  <c:pt idx="11">
                    <c:v>3.51</c:v>
                  </c:pt>
                  <c:pt idx="12">
                    <c:v>4.51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'[BRI Hair Summary 20180130(136168).xlsx]Mean by Region - BRI&amp;Others'!$J$4:$J$16</c:f>
              <c:strCache>
                <c:ptCount val="13"/>
                <c:pt idx="0">
                  <c:v>United States, 1999-2000 (N=2564)</c:v>
                </c:pt>
                <c:pt idx="1">
                  <c:v>South America (N=178)</c:v>
                </c:pt>
                <c:pt idx="2">
                  <c:v>Europe (N=329)</c:v>
                </c:pt>
                <c:pt idx="3">
                  <c:v>North America (N=60)</c:v>
                </c:pt>
                <c:pt idx="4">
                  <c:v>Central America (N=106)</c:v>
                </c:pt>
                <c:pt idx="5">
                  <c:v>Canada, 2000-09 (N=2088)</c:v>
                </c:pt>
                <c:pt idx="6">
                  <c:v>Africa (N=224)</c:v>
                </c:pt>
                <c:pt idx="7">
                  <c:v>Asia (N=512)</c:v>
                </c:pt>
                <c:pt idx="8">
                  <c:v>Caribbean (N=44)</c:v>
                </c:pt>
                <c:pt idx="9">
                  <c:v>Japan, 1999-2002 (N=8665)</c:v>
                </c:pt>
                <c:pt idx="10">
                  <c:v>Oceania (N=248)</c:v>
                </c:pt>
                <c:pt idx="11">
                  <c:v>Faroe Islands, 1986-87 (N=1817)</c:v>
                </c:pt>
                <c:pt idx="12">
                  <c:v>Seychelles, 1989-90 (N=779)</c:v>
                </c:pt>
              </c:strCache>
            </c:strRef>
          </c:cat>
          <c:val>
            <c:numRef>
              <c:f>'[BRI Hair Summary 20180130(136168).xlsx]Mean by Region - BRI&amp;Others'!$H$4:$H$16</c:f>
              <c:numCache>
                <c:formatCode>0.00</c:formatCode>
                <c:ptCount val="13"/>
                <c:pt idx="0">
                  <c:v>0.33</c:v>
                </c:pt>
                <c:pt idx="1">
                  <c:v>0.408689529171585</c:v>
                </c:pt>
                <c:pt idx="2">
                  <c:v>0.723730419635623</c:v>
                </c:pt>
                <c:pt idx="3">
                  <c:v>1.05035179629008</c:v>
                </c:pt>
                <c:pt idx="4">
                  <c:v>1.084942271861773</c:v>
                </c:pt>
                <c:pt idx="5">
                  <c:v>1.28</c:v>
                </c:pt>
                <c:pt idx="6">
                  <c:v>1.26410426618202</c:v>
                </c:pt>
                <c:pt idx="7">
                  <c:v>1.673383238251112</c:v>
                </c:pt>
                <c:pt idx="8">
                  <c:v>1.839495937699622</c:v>
                </c:pt>
                <c:pt idx="9">
                  <c:v>1.96</c:v>
                </c:pt>
                <c:pt idx="10">
                  <c:v>2.773078396458778</c:v>
                </c:pt>
                <c:pt idx="11">
                  <c:v>3.63</c:v>
                </c:pt>
                <c:pt idx="12">
                  <c:v>6.89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534A-4C88-9D09-C0568233E0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-2127516208"/>
        <c:axId val="-2122275904"/>
      </c:barChart>
      <c:catAx>
        <c:axId val="-212751620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Cronos Pro" pitchFamily="34" charset="0"/>
              </a:defRPr>
            </a:pPr>
            <a:endParaRPr lang="en-US"/>
          </a:p>
        </c:txPr>
        <c:crossAx val="-2122275904"/>
        <c:crosses val="autoZero"/>
        <c:auto val="1"/>
        <c:lblAlgn val="ctr"/>
        <c:lblOffset val="100"/>
        <c:noMultiLvlLbl val="0"/>
      </c:catAx>
      <c:valAx>
        <c:axId val="-212227590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b="0">
                    <a:latin typeface="Cronos Pro" pitchFamily="34" charset="0"/>
                  </a:rPr>
                  <a:t>Total Hg (ppm, fw)</a:t>
                </a:r>
              </a:p>
            </c:rich>
          </c:tx>
          <c:layout>
            <c:manualLayout>
              <c:xMode val="edge"/>
              <c:yMode val="edge"/>
              <c:x val="0.519552087239095"/>
              <c:y val="0.923155074365704"/>
            </c:manualLayout>
          </c:layout>
          <c:overlay val="0"/>
        </c:title>
        <c:numFmt formatCode="0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0">
                <a:latin typeface="Cronos Pro" pitchFamily="34" charset="0"/>
              </a:defRPr>
            </a:pPr>
            <a:endParaRPr lang="en-US"/>
          </a:p>
        </c:txPr>
        <c:crossAx val="-21275162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68948205182319"/>
          <c:y val="0.0416644112830014"/>
          <c:w val="0.937727543053424"/>
          <c:h val="0.6854164843977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'[BRI Hair Summary 20180130(136168).xlsx]Mean by Country'!$M$3</c:f>
              <c:strCache>
                <c:ptCount val="1"/>
                <c:pt idx="0">
                  <c:v>Average of THg &lt;15ppm</c:v>
                </c:pt>
              </c:strCache>
            </c:strRef>
          </c:tx>
          <c:invertIfNegative val="0"/>
          <c:dPt>
            <c:idx val="5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91D-4677-9484-F100B6EF0E76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91D-4677-9484-F100B6EF0E76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91D-4677-9484-F100B6EF0E76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91D-4677-9484-F100B6EF0E76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91D-4677-9484-F100B6EF0E76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91D-4677-9484-F100B6EF0E76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91D-4677-9484-F100B6EF0E76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991D-4677-9484-F100B6EF0E76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991D-4677-9484-F100B6EF0E76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991D-4677-9484-F100B6EF0E76}"/>
              </c:ext>
            </c:extLst>
          </c:dPt>
          <c:dPt>
            <c:idx val="15"/>
            <c:invertIfNegative val="0"/>
            <c:bubble3D val="0"/>
            <c:spPr>
              <a:solidFill>
                <a:srgbClr val="CDC8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991D-4677-9484-F100B6EF0E76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991D-4677-9484-F100B6EF0E76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991D-4677-9484-F100B6EF0E76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991D-4677-9484-F100B6EF0E76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991D-4677-9484-F100B6EF0E76}"/>
              </c:ext>
            </c:extLst>
          </c:dPt>
          <c:dPt>
            <c:idx val="20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991D-4677-9484-F100B6EF0E76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991D-4677-9484-F100B6EF0E76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991D-4677-9484-F100B6EF0E76}"/>
              </c:ext>
            </c:extLst>
          </c:dPt>
          <c:dPt>
            <c:idx val="23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991D-4677-9484-F100B6EF0E76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991D-4677-9484-F100B6EF0E76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991D-4677-9484-F100B6EF0E76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991D-4677-9484-F100B6EF0E76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D-991D-4677-9484-F100B6EF0E76}"/>
              </c:ext>
            </c:extLst>
          </c:dPt>
          <c:dPt>
            <c:idx val="28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F-991D-4677-9484-F100B6EF0E76}"/>
              </c:ext>
            </c:extLst>
          </c:dPt>
          <c:dPt>
            <c:idx val="29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991D-4677-9484-F100B6EF0E76}"/>
              </c:ext>
            </c:extLst>
          </c:dPt>
          <c:dPt>
            <c:idx val="30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3-991D-4677-9484-F100B6EF0E76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5-991D-4677-9484-F100B6EF0E76}"/>
              </c:ext>
            </c:extLst>
          </c:dPt>
          <c:dPt>
            <c:idx val="32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7-991D-4677-9484-F100B6EF0E76}"/>
              </c:ext>
            </c:extLst>
          </c:dPt>
          <c:dPt>
            <c:idx val="33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9-991D-4677-9484-F100B6EF0E76}"/>
              </c:ext>
            </c:extLst>
          </c:dPt>
          <c:dPt>
            <c:idx val="34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B-991D-4677-9484-F100B6EF0E76}"/>
              </c:ext>
            </c:extLst>
          </c:dPt>
          <c:dPt>
            <c:idx val="35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D-991D-4677-9484-F100B6EF0E76}"/>
              </c:ext>
            </c:extLst>
          </c:dPt>
          <c:dPt>
            <c:idx val="36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F-991D-4677-9484-F100B6EF0E76}"/>
              </c:ext>
            </c:extLst>
          </c:dPt>
          <c:dPt>
            <c:idx val="37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1-991D-4677-9484-F100B6EF0E76}"/>
              </c:ext>
            </c:extLst>
          </c:dPt>
          <c:dPt>
            <c:idx val="38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3-991D-4677-9484-F100B6EF0E76}"/>
              </c:ext>
            </c:extLst>
          </c:dPt>
          <c:dPt>
            <c:idx val="39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5-991D-4677-9484-F100B6EF0E76}"/>
              </c:ext>
            </c:extLst>
          </c:dPt>
          <c:dPt>
            <c:idx val="40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7-991D-4677-9484-F100B6EF0E76}"/>
              </c:ext>
            </c:extLst>
          </c:dPt>
          <c:dPt>
            <c:idx val="4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9-991D-4677-9484-F100B6EF0E76}"/>
              </c:ext>
            </c:extLst>
          </c:dPt>
          <c:dPt>
            <c:idx val="42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B-991D-4677-9484-F100B6EF0E76}"/>
              </c:ext>
            </c:extLst>
          </c:dPt>
          <c:dPt>
            <c:idx val="43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D-991D-4677-9484-F100B6EF0E76}"/>
              </c:ext>
            </c:extLst>
          </c:dPt>
          <c:dPt>
            <c:idx val="44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F-991D-4677-9484-F100B6EF0E76}"/>
              </c:ext>
            </c:extLst>
          </c:dPt>
          <c:dPt>
            <c:idx val="45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1-991D-4677-9484-F100B6EF0E76}"/>
              </c:ext>
            </c:extLst>
          </c:dPt>
          <c:dPt>
            <c:idx val="46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3-991D-4677-9484-F100B6EF0E76}"/>
              </c:ext>
            </c:extLst>
          </c:dPt>
          <c:dPt>
            <c:idx val="47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5-991D-4677-9484-F100B6EF0E76}"/>
              </c:ext>
            </c:extLst>
          </c:dPt>
          <c:dPt>
            <c:idx val="48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7-991D-4677-9484-F100B6EF0E76}"/>
              </c:ext>
            </c:extLst>
          </c:dPt>
          <c:dPt>
            <c:idx val="49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9-991D-4677-9484-F100B6EF0E76}"/>
              </c:ext>
            </c:extLst>
          </c:dPt>
          <c:dPt>
            <c:idx val="50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B-991D-4677-9484-F100B6EF0E76}"/>
              </c:ext>
            </c:extLst>
          </c:dPt>
          <c:dPt>
            <c:idx val="51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D-991D-4677-9484-F100B6EF0E76}"/>
              </c:ext>
            </c:extLst>
          </c:dPt>
          <c:dPt>
            <c:idx val="52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F-991D-4677-9484-F100B6EF0E76}"/>
              </c:ext>
            </c:extLst>
          </c:dPt>
          <c:dPt>
            <c:idx val="53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61-991D-4677-9484-F100B6EF0E76}"/>
              </c:ext>
            </c:extLst>
          </c:dPt>
          <c:dPt>
            <c:idx val="54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63-991D-4677-9484-F100B6EF0E76}"/>
              </c:ext>
            </c:extLst>
          </c:dPt>
          <c:dPt>
            <c:idx val="55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65-991D-4677-9484-F100B6EF0E76}"/>
              </c:ext>
            </c:extLst>
          </c:dPt>
          <c:dPt>
            <c:idx val="56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67-991D-4677-9484-F100B6EF0E76}"/>
              </c:ext>
            </c:extLst>
          </c:dPt>
          <c:dPt>
            <c:idx val="57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69-991D-4677-9484-F100B6EF0E76}"/>
              </c:ext>
            </c:extLst>
          </c:dPt>
          <c:dPt>
            <c:idx val="58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6B-991D-4677-9484-F100B6EF0E76}"/>
              </c:ext>
            </c:extLst>
          </c:dPt>
          <c:dPt>
            <c:idx val="59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6D-991D-4677-9484-F100B6EF0E76}"/>
              </c:ext>
            </c:extLst>
          </c:dPt>
          <c:dPt>
            <c:idx val="60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6F-991D-4677-9484-F100B6EF0E76}"/>
              </c:ext>
            </c:extLst>
          </c:dPt>
          <c:dPt>
            <c:idx val="61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71-991D-4677-9484-F100B6EF0E76}"/>
              </c:ext>
            </c:extLst>
          </c:dPt>
          <c:dPt>
            <c:idx val="62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73-991D-4677-9484-F100B6EF0E76}"/>
              </c:ext>
            </c:extLst>
          </c:dPt>
          <c:dPt>
            <c:idx val="63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75-991D-4677-9484-F100B6EF0E76}"/>
              </c:ext>
            </c:extLst>
          </c:dPt>
          <c:dPt>
            <c:idx val="64"/>
            <c:invertIfNegative val="0"/>
            <c:bubble3D val="0"/>
            <c:spPr>
              <a:solidFill>
                <a:schemeClr val="tx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77-991D-4677-9484-F100B6EF0E76}"/>
              </c:ext>
            </c:extLst>
          </c:dPt>
          <c:errBars>
            <c:errBarType val="plus"/>
            <c:errValType val="cust"/>
            <c:noEndCap val="0"/>
            <c:plus>
              <c:numRef>
                <c:f>'[BRI Hair Summary 20180130(136168).xlsx]Mean by Country'!$N$4:$N$68</c:f>
                <c:numCache>
                  <c:formatCode>General</c:formatCode>
                  <c:ptCount val="65"/>
                  <c:pt idx="0">
                    <c:v>0.405067382005854</c:v>
                  </c:pt>
                  <c:pt idx="1">
                    <c:v>0.311891528851927</c:v>
                  </c:pt>
                  <c:pt idx="2">
                    <c:v>0.437753131252729</c:v>
                  </c:pt>
                  <c:pt idx="3">
                    <c:v>1.65072499616535</c:v>
                  </c:pt>
                  <c:pt idx="5">
                    <c:v>0.0639393488873202</c:v>
                  </c:pt>
                  <c:pt idx="6">
                    <c:v>0.148660705306443</c:v>
                  </c:pt>
                  <c:pt idx="7">
                    <c:v>0.146806278728218</c:v>
                  </c:pt>
                  <c:pt idx="8">
                    <c:v>1.078897964254963</c:v>
                  </c:pt>
                  <c:pt idx="9">
                    <c:v>0.684522710006321</c:v>
                  </c:pt>
                  <c:pt idx="10">
                    <c:v>0.765816445643116</c:v>
                  </c:pt>
                  <c:pt idx="11">
                    <c:v>0.442755713513377</c:v>
                  </c:pt>
                  <c:pt idx="12">
                    <c:v>2.781459576080712</c:v>
                  </c:pt>
                  <c:pt idx="13">
                    <c:v>1.804617097082521</c:v>
                  </c:pt>
                  <c:pt idx="15">
                    <c:v>0.863897091790878</c:v>
                  </c:pt>
                  <c:pt idx="17">
                    <c:v>0.375642559379347</c:v>
                  </c:pt>
                  <c:pt idx="18">
                    <c:v>0.954409860948011</c:v>
                  </c:pt>
                  <c:pt idx="19">
                    <c:v>0.807611267038311</c:v>
                  </c:pt>
                  <c:pt idx="20">
                    <c:v>1.045022801631162</c:v>
                  </c:pt>
                  <c:pt idx="22">
                    <c:v>0.164186031284749</c:v>
                  </c:pt>
                  <c:pt idx="23">
                    <c:v>0.43968547418073</c:v>
                  </c:pt>
                  <c:pt idx="24">
                    <c:v>0.307358282976259</c:v>
                  </c:pt>
                  <c:pt idx="25">
                    <c:v>0.33224051920115</c:v>
                  </c:pt>
                  <c:pt idx="26">
                    <c:v>0.652809434017966</c:v>
                  </c:pt>
                  <c:pt idx="27">
                    <c:v>1.13164959014343</c:v>
                  </c:pt>
                  <c:pt idx="28">
                    <c:v>2.427094300107488</c:v>
                  </c:pt>
                  <c:pt idx="29">
                    <c:v>1.068169761395826</c:v>
                  </c:pt>
                  <c:pt idx="30">
                    <c:v>3.43349958085683</c:v>
                  </c:pt>
                  <c:pt idx="32">
                    <c:v>0.0478374363995337</c:v>
                  </c:pt>
                  <c:pt idx="33">
                    <c:v>0.123315043688919</c:v>
                  </c:pt>
                  <c:pt idx="34">
                    <c:v>0.286453432687856</c:v>
                  </c:pt>
                  <c:pt idx="35">
                    <c:v>0.155306206390212</c:v>
                  </c:pt>
                  <c:pt idx="36">
                    <c:v>0.196696230497427</c:v>
                  </c:pt>
                  <c:pt idx="37">
                    <c:v>0.994396172399916</c:v>
                  </c:pt>
                  <c:pt idx="38">
                    <c:v>0.600064057043906</c:v>
                  </c:pt>
                  <c:pt idx="39">
                    <c:v>1.50736106316113</c:v>
                  </c:pt>
                  <c:pt idx="40">
                    <c:v>1.247842711275687</c:v>
                  </c:pt>
                  <c:pt idx="41">
                    <c:v>0.993873158408162</c:v>
                  </c:pt>
                  <c:pt idx="42">
                    <c:v>1.907591163935957</c:v>
                  </c:pt>
                  <c:pt idx="43">
                    <c:v>2.607168192763079</c:v>
                  </c:pt>
                  <c:pt idx="44">
                    <c:v>1.509573146375951</c:v>
                  </c:pt>
                  <c:pt idx="45">
                    <c:v>2.026742985667688</c:v>
                  </c:pt>
                  <c:pt idx="47">
                    <c:v>0.843728536676671</c:v>
                  </c:pt>
                  <c:pt idx="48">
                    <c:v>3.079881429620807</c:v>
                  </c:pt>
                  <c:pt idx="50">
                    <c:v>0.61136130371341</c:v>
                  </c:pt>
                  <c:pt idx="51">
                    <c:v>0.579352281865241</c:v>
                  </c:pt>
                  <c:pt idx="52">
                    <c:v>0.649727652935062</c:v>
                  </c:pt>
                  <c:pt idx="53">
                    <c:v>2.21940464213204</c:v>
                  </c:pt>
                  <c:pt idx="54">
                    <c:v>1.527452664686258</c:v>
                  </c:pt>
                  <c:pt idx="55">
                    <c:v>1.272021212231862</c:v>
                  </c:pt>
                  <c:pt idx="56">
                    <c:v>1.845432096684181</c:v>
                  </c:pt>
                  <c:pt idx="57">
                    <c:v>2.57361734087284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'[BRI Hair Summary 20180130(136168).xlsx]Mean by Country'!$O$4:$O$61</c:f>
              <c:strCache>
                <c:ptCount val="58"/>
                <c:pt idx="0">
                  <c:v>Uruguay (N=55)</c:v>
                </c:pt>
                <c:pt idx="1">
                  <c:v>Paraguay (N=86)</c:v>
                </c:pt>
                <c:pt idx="2">
                  <c:v>Chile (N=34)</c:v>
                </c:pt>
                <c:pt idx="3">
                  <c:v>Guyana (N=3)</c:v>
                </c:pt>
                <c:pt idx="5">
                  <c:v>Hungary (N=35)</c:v>
                </c:pt>
                <c:pt idx="6">
                  <c:v>Czech Republic (N=12)</c:v>
                </c:pt>
                <c:pt idx="7">
                  <c:v>Moldova (N=15)</c:v>
                </c:pt>
                <c:pt idx="8">
                  <c:v>Russia (N=122)</c:v>
                </c:pt>
                <c:pt idx="9">
                  <c:v>Belarus (N=15)</c:v>
                </c:pt>
                <c:pt idx="10">
                  <c:v>Albania (N=45)</c:v>
                </c:pt>
                <c:pt idx="11">
                  <c:v>Ukraine (N=35)</c:v>
                </c:pt>
                <c:pt idx="12">
                  <c:v>Macedonia (N=14)</c:v>
                </c:pt>
                <c:pt idx="13">
                  <c:v>Italy (N=36)</c:v>
                </c:pt>
                <c:pt idx="15">
                  <c:v>United States (N=60)</c:v>
                </c:pt>
                <c:pt idx="17">
                  <c:v>Belize (N=17)</c:v>
                </c:pt>
                <c:pt idx="18">
                  <c:v>Mexico (N=59)</c:v>
                </c:pt>
                <c:pt idx="19">
                  <c:v>Nicaragua (N=10)</c:v>
                </c:pt>
                <c:pt idx="20">
                  <c:v>Costa Rica (N=20)</c:v>
                </c:pt>
                <c:pt idx="22">
                  <c:v>South Africa (N=14)</c:v>
                </c:pt>
                <c:pt idx="23">
                  <c:v>Egypt (N=23)</c:v>
                </c:pt>
                <c:pt idx="24">
                  <c:v>Tunisia (N=37)</c:v>
                </c:pt>
                <c:pt idx="25">
                  <c:v>Uganda (N=9)</c:v>
                </c:pt>
                <c:pt idx="26">
                  <c:v>Nigeria (N=21)</c:v>
                </c:pt>
                <c:pt idx="27">
                  <c:v>Côte d'Ivoire (N=27)</c:v>
                </c:pt>
                <c:pt idx="28">
                  <c:v>Kenya (N=62)</c:v>
                </c:pt>
                <c:pt idx="29">
                  <c:v>Cameroon (N=17)</c:v>
                </c:pt>
                <c:pt idx="30">
                  <c:v>Tanzania (N=14)</c:v>
                </c:pt>
                <c:pt idx="32">
                  <c:v>Armenia (N=19)</c:v>
                </c:pt>
                <c:pt idx="33">
                  <c:v>Tajikistan (N=31)</c:v>
                </c:pt>
                <c:pt idx="34">
                  <c:v>Lebanon (N=16)</c:v>
                </c:pt>
                <c:pt idx="35">
                  <c:v>Philippines (N=20)</c:v>
                </c:pt>
                <c:pt idx="36">
                  <c:v>India (N=17)</c:v>
                </c:pt>
                <c:pt idx="37">
                  <c:v>Kazakhstan (N=77)</c:v>
                </c:pt>
                <c:pt idx="38">
                  <c:v>Bangladesh (N=15)</c:v>
                </c:pt>
                <c:pt idx="39">
                  <c:v>Nepal (N=81)</c:v>
                </c:pt>
                <c:pt idx="40">
                  <c:v>Sri Lanka (N=16)</c:v>
                </c:pt>
                <c:pt idx="41">
                  <c:v>Myanmar (N=30)</c:v>
                </c:pt>
                <c:pt idx="42">
                  <c:v>Japan (N=21)</c:v>
                </c:pt>
                <c:pt idx="43">
                  <c:v>Thailand (N=86)</c:v>
                </c:pt>
                <c:pt idx="44">
                  <c:v>Indonesia (N=81)</c:v>
                </c:pt>
                <c:pt idx="45">
                  <c:v>Indonesia (N=83)</c:v>
                </c:pt>
                <c:pt idx="47">
                  <c:v>Grenada (N=19)</c:v>
                </c:pt>
                <c:pt idx="48">
                  <c:v>Barbados (N=25)</c:v>
                </c:pt>
                <c:pt idx="50">
                  <c:v>Vanuatu (N=30)</c:v>
                </c:pt>
                <c:pt idx="51">
                  <c:v>Solomon Is. (N=29)</c:v>
                </c:pt>
                <c:pt idx="52">
                  <c:v>Tuvalu (N=30)</c:v>
                </c:pt>
                <c:pt idx="53">
                  <c:v>Marshall Is. (N=30)</c:v>
                </c:pt>
                <c:pt idx="54">
                  <c:v>Tonga (N=29)</c:v>
                </c:pt>
                <c:pt idx="55">
                  <c:v>Kiribati (N=30)</c:v>
                </c:pt>
                <c:pt idx="56">
                  <c:v>Cook Is. (N=69)</c:v>
                </c:pt>
                <c:pt idx="57">
                  <c:v>Tonga (N=30)</c:v>
                </c:pt>
              </c:strCache>
            </c:strRef>
          </c:cat>
          <c:val>
            <c:numRef>
              <c:f>'[BRI Hair Summary 20180130(136168).xlsx]Mean by Country'!$M$4:$M$61</c:f>
              <c:numCache>
                <c:formatCode>0.00</c:formatCode>
                <c:ptCount val="58"/>
                <c:pt idx="0">
                  <c:v>0.210022305364282</c:v>
                </c:pt>
                <c:pt idx="1">
                  <c:v>0.306058126737905</c:v>
                </c:pt>
                <c:pt idx="2">
                  <c:v>0.687882352941177</c:v>
                </c:pt>
                <c:pt idx="3">
                  <c:v>3.828836832682292</c:v>
                </c:pt>
                <c:pt idx="5">
                  <c:v>0.0583714285714286</c:v>
                </c:pt>
                <c:pt idx="6">
                  <c:v>0.167975677490234</c:v>
                </c:pt>
                <c:pt idx="7">
                  <c:v>0.220740398661296</c:v>
                </c:pt>
                <c:pt idx="8">
                  <c:v>0.453170338677578</c:v>
                </c:pt>
                <c:pt idx="9">
                  <c:v>0.569351244608561</c:v>
                </c:pt>
                <c:pt idx="10">
                  <c:v>0.625610661308464</c:v>
                </c:pt>
                <c:pt idx="11">
                  <c:v>0.708714285714286</c:v>
                </c:pt>
                <c:pt idx="12">
                  <c:v>0.866837853622437</c:v>
                </c:pt>
                <c:pt idx="13">
                  <c:v>2.828256507025824</c:v>
                </c:pt>
                <c:pt idx="15">
                  <c:v>1.05035179629008</c:v>
                </c:pt>
                <c:pt idx="17">
                  <c:v>0.495079141930721</c:v>
                </c:pt>
                <c:pt idx="18">
                  <c:v>1.077063851766034</c:v>
                </c:pt>
                <c:pt idx="19">
                  <c:v>1.097703072357177</c:v>
                </c:pt>
                <c:pt idx="20">
                  <c:v>1.60318687133789</c:v>
                </c:pt>
                <c:pt idx="22">
                  <c:v>0.170198993383231</c:v>
                </c:pt>
                <c:pt idx="23">
                  <c:v>0.29504347826087</c:v>
                </c:pt>
                <c:pt idx="24">
                  <c:v>0.324675675675676</c:v>
                </c:pt>
                <c:pt idx="25">
                  <c:v>0.350980365329319</c:v>
                </c:pt>
                <c:pt idx="26">
                  <c:v>1.053428571428572</c:v>
                </c:pt>
                <c:pt idx="27">
                  <c:v>1.827777777777778</c:v>
                </c:pt>
                <c:pt idx="28">
                  <c:v>1.875153005784558</c:v>
                </c:pt>
                <c:pt idx="29">
                  <c:v>1.925239078297334</c:v>
                </c:pt>
                <c:pt idx="30">
                  <c:v>2.739871124267578</c:v>
                </c:pt>
                <c:pt idx="32">
                  <c:v>0.0660952291990581</c:v>
                </c:pt>
                <c:pt idx="33">
                  <c:v>0.068</c:v>
                </c:pt>
                <c:pt idx="34">
                  <c:v>0.332265231370926</c:v>
                </c:pt>
                <c:pt idx="35">
                  <c:v>0.352936354827881</c:v>
                </c:pt>
                <c:pt idx="36">
                  <c:v>0.48383269522425</c:v>
                </c:pt>
                <c:pt idx="37">
                  <c:v>0.53352812254274</c:v>
                </c:pt>
                <c:pt idx="38">
                  <c:v>0.667031216430664</c:v>
                </c:pt>
                <c:pt idx="39">
                  <c:v>1.308878644590024</c:v>
                </c:pt>
                <c:pt idx="40">
                  <c:v>1.997833488464355</c:v>
                </c:pt>
                <c:pt idx="41">
                  <c:v>2.2646275716</c:v>
                </c:pt>
                <c:pt idx="42">
                  <c:v>2.646308194135695</c:v>
                </c:pt>
                <c:pt idx="43">
                  <c:v>2.752920611708939</c:v>
                </c:pt>
                <c:pt idx="44">
                  <c:v>3.203279785909772</c:v>
                </c:pt>
                <c:pt idx="45">
                  <c:v>3.415351451460137</c:v>
                </c:pt>
                <c:pt idx="47">
                  <c:v>0.956003187681499</c:v>
                </c:pt>
                <c:pt idx="48">
                  <c:v>2.510950427713394</c:v>
                </c:pt>
                <c:pt idx="50">
                  <c:v>0.717333333333334</c:v>
                </c:pt>
                <c:pt idx="51">
                  <c:v>1.63493103448276</c:v>
                </c:pt>
                <c:pt idx="52">
                  <c:v>1.999666666666667</c:v>
                </c:pt>
                <c:pt idx="53">
                  <c:v>3.258</c:v>
                </c:pt>
                <c:pt idx="54">
                  <c:v>3.295999999999999</c:v>
                </c:pt>
                <c:pt idx="55">
                  <c:v>3.427033333333334</c:v>
                </c:pt>
                <c:pt idx="56">
                  <c:v>3.593020903214164</c:v>
                </c:pt>
                <c:pt idx="57">
                  <c:v>3.6777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78-991D-4677-9484-F100B6EF0E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09805040"/>
        <c:axId val="-2109800960"/>
      </c:barChart>
      <c:catAx>
        <c:axId val="-21098050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-3000000"/>
          <a:lstStyle/>
          <a:p>
            <a:pPr>
              <a:defRPr sz="900" baseline="0">
                <a:latin typeface="Cronos Pro" pitchFamily="34" charset="0"/>
              </a:defRPr>
            </a:pPr>
            <a:endParaRPr lang="en-US"/>
          </a:p>
        </c:txPr>
        <c:crossAx val="-2109800960"/>
        <c:crosses val="autoZero"/>
        <c:auto val="1"/>
        <c:lblAlgn val="ctr"/>
        <c:lblOffset val="100"/>
        <c:noMultiLvlLbl val="0"/>
      </c:catAx>
      <c:valAx>
        <c:axId val="-210980096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b="0">
                    <a:latin typeface="Cronos Pro" pitchFamily="34" charset="0"/>
                  </a:rPr>
                  <a:t>Total Hg (ppm, fw)</a:t>
                </a:r>
              </a:p>
            </c:rich>
          </c:tx>
          <c:layout>
            <c:manualLayout>
              <c:xMode val="edge"/>
              <c:yMode val="edge"/>
              <c:x val="0.00777631212700774"/>
              <c:y val="0.284699074074074"/>
            </c:manualLayout>
          </c:layout>
          <c:overlay val="0"/>
        </c:title>
        <c:numFmt formatCode="0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100">
                <a:latin typeface="Cronos Pro" pitchFamily="34" charset="0"/>
              </a:defRPr>
            </a:pPr>
            <a:endParaRPr lang="en-US"/>
          </a:p>
        </c:txPr>
        <c:crossAx val="-210980504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7972440944882"/>
          <c:y val="0.0216901271108764"/>
          <c:w val="0.597377671541057"/>
          <c:h val="0.945885825818762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'[BRI Hair Summary 20180130(136168).xlsx]%&gt;0.58 ppm by Country'!$V$3</c:f>
              <c:strCache>
                <c:ptCount val="1"/>
                <c:pt idx="0">
                  <c:v>Above 3 ppm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delete val="1"/>
          </c:dLbls>
          <c:cat>
            <c:strRef>
              <c:f>'[BRI Hair Summary 20180130(136168).xlsx]%&gt;0.58 ppm by Country'!$Y$4:$Y$52</c:f>
              <c:strCache>
                <c:ptCount val="49"/>
                <c:pt idx="0">
                  <c:v>South Africa (N=14)</c:v>
                </c:pt>
                <c:pt idx="1">
                  <c:v>Armenia (N=19)</c:v>
                </c:pt>
                <c:pt idx="2">
                  <c:v>Czech Republic (N=12)</c:v>
                </c:pt>
                <c:pt idx="3">
                  <c:v>Hungary (N=35)</c:v>
                </c:pt>
                <c:pt idx="4">
                  <c:v>Tajikistan (N=31)</c:v>
                </c:pt>
                <c:pt idx="5">
                  <c:v>Egypt (N=23)</c:v>
                </c:pt>
                <c:pt idx="6">
                  <c:v>Philippines (N=20)</c:v>
                </c:pt>
                <c:pt idx="7">
                  <c:v>Moldova (N=15)</c:v>
                </c:pt>
                <c:pt idx="8">
                  <c:v>Macedonia (N=14)</c:v>
                </c:pt>
                <c:pt idx="9">
                  <c:v>Uruguay (N=55)</c:v>
                </c:pt>
                <c:pt idx="10">
                  <c:v>Tunisia (N=37)</c:v>
                </c:pt>
                <c:pt idx="11">
                  <c:v>Paraguay (N=86)</c:v>
                </c:pt>
                <c:pt idx="12">
                  <c:v>Lebanon (N=16)</c:v>
                </c:pt>
                <c:pt idx="13">
                  <c:v>Russia (N=122)</c:v>
                </c:pt>
                <c:pt idx="14">
                  <c:v>Kazakhstan (N=77)</c:v>
                </c:pt>
                <c:pt idx="15">
                  <c:v>Uganda (N=9)</c:v>
                </c:pt>
                <c:pt idx="16">
                  <c:v>India (N=17)</c:v>
                </c:pt>
                <c:pt idx="17">
                  <c:v>Belize (N=17)</c:v>
                </c:pt>
                <c:pt idx="18">
                  <c:v>Belarus (N=15)</c:v>
                </c:pt>
                <c:pt idx="19">
                  <c:v>Albania (N=45)</c:v>
                </c:pt>
                <c:pt idx="20">
                  <c:v>Bangladesh (N=15)</c:v>
                </c:pt>
                <c:pt idx="21">
                  <c:v>Vanuatu (N=30)</c:v>
                </c:pt>
                <c:pt idx="22">
                  <c:v>Ukraine (N=35)</c:v>
                </c:pt>
                <c:pt idx="23">
                  <c:v>Grenada (N=19)</c:v>
                </c:pt>
                <c:pt idx="24">
                  <c:v>Chile (N=34)</c:v>
                </c:pt>
                <c:pt idx="25">
                  <c:v>Mexico (N=59)</c:v>
                </c:pt>
                <c:pt idx="26">
                  <c:v>Tanzania (N=14)</c:v>
                </c:pt>
                <c:pt idx="27">
                  <c:v>Nepal (N=81)</c:v>
                </c:pt>
                <c:pt idx="28">
                  <c:v>Kenya (N=62)</c:v>
                </c:pt>
                <c:pt idx="29">
                  <c:v>United States (N=60)</c:v>
                </c:pt>
                <c:pt idx="30">
                  <c:v>Nigeria (N=21)</c:v>
                </c:pt>
                <c:pt idx="31">
                  <c:v>Nicaragua (N=10)</c:v>
                </c:pt>
                <c:pt idx="32">
                  <c:v>Barbados (N=25)</c:v>
                </c:pt>
                <c:pt idx="33">
                  <c:v>Costa Rica (N=20)</c:v>
                </c:pt>
                <c:pt idx="34">
                  <c:v>Japan (N=21)</c:v>
                </c:pt>
                <c:pt idx="35">
                  <c:v>Côte d'Ivoire (N=27)</c:v>
                </c:pt>
                <c:pt idx="36">
                  <c:v>Tonga (N=30)</c:v>
                </c:pt>
                <c:pt idx="37">
                  <c:v>Solomon Islands (N=29)</c:v>
                </c:pt>
                <c:pt idx="38">
                  <c:v>Tuvalu (N=30)</c:v>
                </c:pt>
                <c:pt idx="39">
                  <c:v>Marshall Islands (N=30)</c:v>
                </c:pt>
                <c:pt idx="40">
                  <c:v>Cook Islands (N=69)</c:v>
                </c:pt>
                <c:pt idx="41">
                  <c:v>Thailand (N=86)</c:v>
                </c:pt>
                <c:pt idx="42">
                  <c:v>Cameroon (N=17)</c:v>
                </c:pt>
                <c:pt idx="43">
                  <c:v>Myanmar (N=30)</c:v>
                </c:pt>
                <c:pt idx="44">
                  <c:v>Sri Lanka (N=16)</c:v>
                </c:pt>
                <c:pt idx="45">
                  <c:v>Italy (N=36)</c:v>
                </c:pt>
                <c:pt idx="46">
                  <c:v>Indonesia (N=83)</c:v>
                </c:pt>
                <c:pt idx="47">
                  <c:v>Kiribati (N=30)</c:v>
                </c:pt>
                <c:pt idx="48">
                  <c:v>Guyana (N=3)</c:v>
                </c:pt>
              </c:strCache>
            </c:strRef>
          </c:cat>
          <c:val>
            <c:numRef>
              <c:f>'[BRI Hair Summary 20180130(136168).xlsx]%&gt;0.58 ppm by Country'!$V$4:$V$52</c:f>
              <c:numCache>
                <c:formatCode>0%</c:formatCode>
                <c:ptCount val="49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0.0714285714285714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0.0655737704918033</c:v>
                </c:pt>
                <c:pt idx="14">
                  <c:v>0.025974025974026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0.0222222222222222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0.0677966101694915</c:v>
                </c:pt>
                <c:pt idx="26">
                  <c:v>0.285714285714286</c:v>
                </c:pt>
                <c:pt idx="27">
                  <c:v>0.111111111111111</c:v>
                </c:pt>
                <c:pt idx="28">
                  <c:v>0.145161290322581</c:v>
                </c:pt>
                <c:pt idx="29">
                  <c:v>0.0333333333333333</c:v>
                </c:pt>
                <c:pt idx="30">
                  <c:v>0.0</c:v>
                </c:pt>
                <c:pt idx="31">
                  <c:v>0.0</c:v>
                </c:pt>
                <c:pt idx="32">
                  <c:v>0.16</c:v>
                </c:pt>
                <c:pt idx="33">
                  <c:v>0.05</c:v>
                </c:pt>
                <c:pt idx="34">
                  <c:v>0.333333333333333</c:v>
                </c:pt>
                <c:pt idx="35">
                  <c:v>0.111111111111111</c:v>
                </c:pt>
                <c:pt idx="36">
                  <c:v>0.466666666666667</c:v>
                </c:pt>
                <c:pt idx="37">
                  <c:v>0.0344827586206897</c:v>
                </c:pt>
                <c:pt idx="38">
                  <c:v>0.0333333333333333</c:v>
                </c:pt>
                <c:pt idx="39">
                  <c:v>0.433333333333333</c:v>
                </c:pt>
                <c:pt idx="40">
                  <c:v>0.536231884057971</c:v>
                </c:pt>
                <c:pt idx="41">
                  <c:v>0.27906976744186</c:v>
                </c:pt>
                <c:pt idx="42">
                  <c:v>0.176470588235294</c:v>
                </c:pt>
                <c:pt idx="43">
                  <c:v>0.233333333333333</c:v>
                </c:pt>
                <c:pt idx="44">
                  <c:v>0.25</c:v>
                </c:pt>
                <c:pt idx="45">
                  <c:v>0.333333333333333</c:v>
                </c:pt>
                <c:pt idx="46">
                  <c:v>0.506024096385542</c:v>
                </c:pt>
                <c:pt idx="47">
                  <c:v>0.6</c:v>
                </c:pt>
                <c:pt idx="48">
                  <c:v>0.666666666666667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366-4702-AAE2-0A5DD9025C4D}"/>
            </c:ext>
          </c:extLst>
        </c:ser>
        <c:ser>
          <c:idx val="3"/>
          <c:order val="1"/>
          <c:tx>
            <c:strRef>
              <c:f>'[BRI Hair Summary 20180130(136168).xlsx]%&gt;0.58 ppm by Country'!$U$3</c:f>
              <c:strCache>
                <c:ptCount val="1"/>
                <c:pt idx="0">
                  <c:v>1-3 ppm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elete val="1"/>
          </c:dLbls>
          <c:cat>
            <c:strRef>
              <c:f>'[BRI Hair Summary 20180130(136168).xlsx]%&gt;0.58 ppm by Country'!$Y$4:$Y$52</c:f>
              <c:strCache>
                <c:ptCount val="49"/>
                <c:pt idx="0">
                  <c:v>South Africa (N=14)</c:v>
                </c:pt>
                <c:pt idx="1">
                  <c:v>Armenia (N=19)</c:v>
                </c:pt>
                <c:pt idx="2">
                  <c:v>Czech Republic (N=12)</c:v>
                </c:pt>
                <c:pt idx="3">
                  <c:v>Hungary (N=35)</c:v>
                </c:pt>
                <c:pt idx="4">
                  <c:v>Tajikistan (N=31)</c:v>
                </c:pt>
                <c:pt idx="5">
                  <c:v>Egypt (N=23)</c:v>
                </c:pt>
                <c:pt idx="6">
                  <c:v>Philippines (N=20)</c:v>
                </c:pt>
                <c:pt idx="7">
                  <c:v>Moldova (N=15)</c:v>
                </c:pt>
                <c:pt idx="8">
                  <c:v>Macedonia (N=14)</c:v>
                </c:pt>
                <c:pt idx="9">
                  <c:v>Uruguay (N=55)</c:v>
                </c:pt>
                <c:pt idx="10">
                  <c:v>Tunisia (N=37)</c:v>
                </c:pt>
                <c:pt idx="11">
                  <c:v>Paraguay (N=86)</c:v>
                </c:pt>
                <c:pt idx="12">
                  <c:v>Lebanon (N=16)</c:v>
                </c:pt>
                <c:pt idx="13">
                  <c:v>Russia (N=122)</c:v>
                </c:pt>
                <c:pt idx="14">
                  <c:v>Kazakhstan (N=77)</c:v>
                </c:pt>
                <c:pt idx="15">
                  <c:v>Uganda (N=9)</c:v>
                </c:pt>
                <c:pt idx="16">
                  <c:v>India (N=17)</c:v>
                </c:pt>
                <c:pt idx="17">
                  <c:v>Belize (N=17)</c:v>
                </c:pt>
                <c:pt idx="18">
                  <c:v>Belarus (N=15)</c:v>
                </c:pt>
                <c:pt idx="19">
                  <c:v>Albania (N=45)</c:v>
                </c:pt>
                <c:pt idx="20">
                  <c:v>Bangladesh (N=15)</c:v>
                </c:pt>
                <c:pt idx="21">
                  <c:v>Vanuatu (N=30)</c:v>
                </c:pt>
                <c:pt idx="22">
                  <c:v>Ukraine (N=35)</c:v>
                </c:pt>
                <c:pt idx="23">
                  <c:v>Grenada (N=19)</c:v>
                </c:pt>
                <c:pt idx="24">
                  <c:v>Chile (N=34)</c:v>
                </c:pt>
                <c:pt idx="25">
                  <c:v>Mexico (N=59)</c:v>
                </c:pt>
                <c:pt idx="26">
                  <c:v>Tanzania (N=14)</c:v>
                </c:pt>
                <c:pt idx="27">
                  <c:v>Nepal (N=81)</c:v>
                </c:pt>
                <c:pt idx="28">
                  <c:v>Kenya (N=62)</c:v>
                </c:pt>
                <c:pt idx="29">
                  <c:v>United States (N=60)</c:v>
                </c:pt>
                <c:pt idx="30">
                  <c:v>Nigeria (N=21)</c:v>
                </c:pt>
                <c:pt idx="31">
                  <c:v>Nicaragua (N=10)</c:v>
                </c:pt>
                <c:pt idx="32">
                  <c:v>Barbados (N=25)</c:v>
                </c:pt>
                <c:pt idx="33">
                  <c:v>Costa Rica (N=20)</c:v>
                </c:pt>
                <c:pt idx="34">
                  <c:v>Japan (N=21)</c:v>
                </c:pt>
                <c:pt idx="35">
                  <c:v>Côte d'Ivoire (N=27)</c:v>
                </c:pt>
                <c:pt idx="36">
                  <c:v>Tonga (N=30)</c:v>
                </c:pt>
                <c:pt idx="37">
                  <c:v>Solomon Islands (N=29)</c:v>
                </c:pt>
                <c:pt idx="38">
                  <c:v>Tuvalu (N=30)</c:v>
                </c:pt>
                <c:pt idx="39">
                  <c:v>Marshall Islands (N=30)</c:v>
                </c:pt>
                <c:pt idx="40">
                  <c:v>Cook Islands (N=69)</c:v>
                </c:pt>
                <c:pt idx="41">
                  <c:v>Thailand (N=86)</c:v>
                </c:pt>
                <c:pt idx="42">
                  <c:v>Cameroon (N=17)</c:v>
                </c:pt>
                <c:pt idx="43">
                  <c:v>Myanmar (N=30)</c:v>
                </c:pt>
                <c:pt idx="44">
                  <c:v>Sri Lanka (N=16)</c:v>
                </c:pt>
                <c:pt idx="45">
                  <c:v>Italy (N=36)</c:v>
                </c:pt>
                <c:pt idx="46">
                  <c:v>Indonesia (N=83)</c:v>
                </c:pt>
                <c:pt idx="47">
                  <c:v>Kiribati (N=30)</c:v>
                </c:pt>
                <c:pt idx="48">
                  <c:v>Guyana (N=3)</c:v>
                </c:pt>
              </c:strCache>
            </c:strRef>
          </c:cat>
          <c:val>
            <c:numRef>
              <c:f>'[BRI Hair Summary 20180130(136168).xlsx]%&gt;0.58 ppm by Country'!$U$4:$U$52</c:f>
              <c:numCache>
                <c:formatCode>0%</c:formatCode>
                <c:ptCount val="49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0.0434782608695652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0.0727272727272727</c:v>
                </c:pt>
                <c:pt idx="10">
                  <c:v>0.027027027027027</c:v>
                </c:pt>
                <c:pt idx="11">
                  <c:v>0.0465116279069768</c:v>
                </c:pt>
                <c:pt idx="12">
                  <c:v>0.0625</c:v>
                </c:pt>
                <c:pt idx="13">
                  <c:v>0.0901639344262295</c:v>
                </c:pt>
                <c:pt idx="14">
                  <c:v>0.0649350649350649</c:v>
                </c:pt>
                <c:pt idx="15">
                  <c:v>0.111111111111111</c:v>
                </c:pt>
                <c:pt idx="16">
                  <c:v>0.0</c:v>
                </c:pt>
                <c:pt idx="17">
                  <c:v>0.0588235294117647</c:v>
                </c:pt>
                <c:pt idx="18">
                  <c:v>0.266666666666667</c:v>
                </c:pt>
                <c:pt idx="19">
                  <c:v>0.177777777777778</c:v>
                </c:pt>
                <c:pt idx="20">
                  <c:v>0.133333333333333</c:v>
                </c:pt>
                <c:pt idx="21">
                  <c:v>0.2</c:v>
                </c:pt>
                <c:pt idx="22">
                  <c:v>0.2</c:v>
                </c:pt>
                <c:pt idx="23">
                  <c:v>0.473684210526316</c:v>
                </c:pt>
                <c:pt idx="24">
                  <c:v>0.176470588235294</c:v>
                </c:pt>
                <c:pt idx="25">
                  <c:v>0.338983050847458</c:v>
                </c:pt>
                <c:pt idx="26">
                  <c:v>0.357142857142857</c:v>
                </c:pt>
                <c:pt idx="27">
                  <c:v>0.259259259259259</c:v>
                </c:pt>
                <c:pt idx="28">
                  <c:v>0.370967741935484</c:v>
                </c:pt>
                <c:pt idx="29">
                  <c:v>0.35</c:v>
                </c:pt>
                <c:pt idx="30">
                  <c:v>0.428571428571429</c:v>
                </c:pt>
                <c:pt idx="31">
                  <c:v>0.3</c:v>
                </c:pt>
                <c:pt idx="32">
                  <c:v>0.6</c:v>
                </c:pt>
                <c:pt idx="33">
                  <c:v>0.65</c:v>
                </c:pt>
                <c:pt idx="34">
                  <c:v>0.571428571428572</c:v>
                </c:pt>
                <c:pt idx="35">
                  <c:v>0.666666666666667</c:v>
                </c:pt>
                <c:pt idx="36">
                  <c:v>0.466666666666667</c:v>
                </c:pt>
                <c:pt idx="37">
                  <c:v>0.862068965517241</c:v>
                </c:pt>
                <c:pt idx="38">
                  <c:v>0.9</c:v>
                </c:pt>
                <c:pt idx="39">
                  <c:v>0.533333333333333</c:v>
                </c:pt>
                <c:pt idx="40">
                  <c:v>0.405797101449275</c:v>
                </c:pt>
                <c:pt idx="41">
                  <c:v>0.534883720930232</c:v>
                </c:pt>
                <c:pt idx="42">
                  <c:v>0.588235294117647</c:v>
                </c:pt>
                <c:pt idx="43">
                  <c:v>0.733333333333333</c:v>
                </c:pt>
                <c:pt idx="44">
                  <c:v>0.5</c:v>
                </c:pt>
                <c:pt idx="45">
                  <c:v>0.611111111111111</c:v>
                </c:pt>
                <c:pt idx="46">
                  <c:v>0.457831325301205</c:v>
                </c:pt>
                <c:pt idx="47">
                  <c:v>0.4</c:v>
                </c:pt>
                <c:pt idx="48">
                  <c:v>0.333333333333333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366-4702-AAE2-0A5DD9025C4D}"/>
            </c:ext>
          </c:extLst>
        </c:ser>
        <c:ser>
          <c:idx val="2"/>
          <c:order val="2"/>
          <c:tx>
            <c:strRef>
              <c:f>'[BRI Hair Summary 20180130(136168).xlsx]%&gt;0.58 ppm by Country'!$T$3</c:f>
              <c:strCache>
                <c:ptCount val="1"/>
                <c:pt idx="0">
                  <c:v>0.58-1 ppm</c:v>
                </c:pt>
              </c:strCache>
            </c:strRef>
          </c:tx>
          <c:spPr>
            <a:solidFill>
              <a:schemeClr val="accent1">
                <a:alpha val="73000"/>
              </a:schemeClr>
            </a:solidFill>
          </c:spPr>
          <c:invertIfNegative val="0"/>
          <c:dLbls>
            <c:delete val="1"/>
          </c:dLbls>
          <c:cat>
            <c:strRef>
              <c:f>'[BRI Hair Summary 20180130(136168).xlsx]%&gt;0.58 ppm by Country'!$Y$4:$Y$52</c:f>
              <c:strCache>
                <c:ptCount val="49"/>
                <c:pt idx="0">
                  <c:v>South Africa (N=14)</c:v>
                </c:pt>
                <c:pt idx="1">
                  <c:v>Armenia (N=19)</c:v>
                </c:pt>
                <c:pt idx="2">
                  <c:v>Czech Republic (N=12)</c:v>
                </c:pt>
                <c:pt idx="3">
                  <c:v>Hungary (N=35)</c:v>
                </c:pt>
                <c:pt idx="4">
                  <c:v>Tajikistan (N=31)</c:v>
                </c:pt>
                <c:pt idx="5">
                  <c:v>Egypt (N=23)</c:v>
                </c:pt>
                <c:pt idx="6">
                  <c:v>Philippines (N=20)</c:v>
                </c:pt>
                <c:pt idx="7">
                  <c:v>Moldova (N=15)</c:v>
                </c:pt>
                <c:pt idx="8">
                  <c:v>Macedonia (N=14)</c:v>
                </c:pt>
                <c:pt idx="9">
                  <c:v>Uruguay (N=55)</c:v>
                </c:pt>
                <c:pt idx="10">
                  <c:v>Tunisia (N=37)</c:v>
                </c:pt>
                <c:pt idx="11">
                  <c:v>Paraguay (N=86)</c:v>
                </c:pt>
                <c:pt idx="12">
                  <c:v>Lebanon (N=16)</c:v>
                </c:pt>
                <c:pt idx="13">
                  <c:v>Russia (N=122)</c:v>
                </c:pt>
                <c:pt idx="14">
                  <c:v>Kazakhstan (N=77)</c:v>
                </c:pt>
                <c:pt idx="15">
                  <c:v>Uganda (N=9)</c:v>
                </c:pt>
                <c:pt idx="16">
                  <c:v>India (N=17)</c:v>
                </c:pt>
                <c:pt idx="17">
                  <c:v>Belize (N=17)</c:v>
                </c:pt>
                <c:pt idx="18">
                  <c:v>Belarus (N=15)</c:v>
                </c:pt>
                <c:pt idx="19">
                  <c:v>Albania (N=45)</c:v>
                </c:pt>
                <c:pt idx="20">
                  <c:v>Bangladesh (N=15)</c:v>
                </c:pt>
                <c:pt idx="21">
                  <c:v>Vanuatu (N=30)</c:v>
                </c:pt>
                <c:pt idx="22">
                  <c:v>Ukraine (N=35)</c:v>
                </c:pt>
                <c:pt idx="23">
                  <c:v>Grenada (N=19)</c:v>
                </c:pt>
                <c:pt idx="24">
                  <c:v>Chile (N=34)</c:v>
                </c:pt>
                <c:pt idx="25">
                  <c:v>Mexico (N=59)</c:v>
                </c:pt>
                <c:pt idx="26">
                  <c:v>Tanzania (N=14)</c:v>
                </c:pt>
                <c:pt idx="27">
                  <c:v>Nepal (N=81)</c:v>
                </c:pt>
                <c:pt idx="28">
                  <c:v>Kenya (N=62)</c:v>
                </c:pt>
                <c:pt idx="29">
                  <c:v>United States (N=60)</c:v>
                </c:pt>
                <c:pt idx="30">
                  <c:v>Nigeria (N=21)</c:v>
                </c:pt>
                <c:pt idx="31">
                  <c:v>Nicaragua (N=10)</c:v>
                </c:pt>
                <c:pt idx="32">
                  <c:v>Barbados (N=25)</c:v>
                </c:pt>
                <c:pt idx="33">
                  <c:v>Costa Rica (N=20)</c:v>
                </c:pt>
                <c:pt idx="34">
                  <c:v>Japan (N=21)</c:v>
                </c:pt>
                <c:pt idx="35">
                  <c:v>Côte d'Ivoire (N=27)</c:v>
                </c:pt>
                <c:pt idx="36">
                  <c:v>Tonga (N=30)</c:v>
                </c:pt>
                <c:pt idx="37">
                  <c:v>Solomon Islands (N=29)</c:v>
                </c:pt>
                <c:pt idx="38">
                  <c:v>Tuvalu (N=30)</c:v>
                </c:pt>
                <c:pt idx="39">
                  <c:v>Marshall Islands (N=30)</c:v>
                </c:pt>
                <c:pt idx="40">
                  <c:v>Cook Islands (N=69)</c:v>
                </c:pt>
                <c:pt idx="41">
                  <c:v>Thailand (N=86)</c:v>
                </c:pt>
                <c:pt idx="42">
                  <c:v>Cameroon (N=17)</c:v>
                </c:pt>
                <c:pt idx="43">
                  <c:v>Myanmar (N=30)</c:v>
                </c:pt>
                <c:pt idx="44">
                  <c:v>Sri Lanka (N=16)</c:v>
                </c:pt>
                <c:pt idx="45">
                  <c:v>Italy (N=36)</c:v>
                </c:pt>
                <c:pt idx="46">
                  <c:v>Indonesia (N=83)</c:v>
                </c:pt>
                <c:pt idx="47">
                  <c:v>Kiribati (N=30)</c:v>
                </c:pt>
                <c:pt idx="48">
                  <c:v>Guyana (N=3)</c:v>
                </c:pt>
              </c:strCache>
            </c:strRef>
          </c:cat>
          <c:val>
            <c:numRef>
              <c:f>'[BRI Hair Summary 20180130(136168).xlsx]%&gt;0.58 ppm by Country'!$T$4:$T$52</c:f>
              <c:numCache>
                <c:formatCode>0%</c:formatCode>
                <c:ptCount val="49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0.032258064516129</c:v>
                </c:pt>
                <c:pt idx="5">
                  <c:v>0.0</c:v>
                </c:pt>
                <c:pt idx="6">
                  <c:v>0.05</c:v>
                </c:pt>
                <c:pt idx="7">
                  <c:v>0.0666666666666667</c:v>
                </c:pt>
                <c:pt idx="8">
                  <c:v>0.0</c:v>
                </c:pt>
                <c:pt idx="9">
                  <c:v>0.0</c:v>
                </c:pt>
                <c:pt idx="10">
                  <c:v>0.108108108108108</c:v>
                </c:pt>
                <c:pt idx="11">
                  <c:v>0.104651162790698</c:v>
                </c:pt>
                <c:pt idx="12">
                  <c:v>0.125</c:v>
                </c:pt>
                <c:pt idx="13">
                  <c:v>0.0327868852459016</c:v>
                </c:pt>
                <c:pt idx="14">
                  <c:v>0.12987012987013</c:v>
                </c:pt>
                <c:pt idx="15">
                  <c:v>0.111111111111111</c:v>
                </c:pt>
                <c:pt idx="16">
                  <c:v>0.235294117647059</c:v>
                </c:pt>
                <c:pt idx="17">
                  <c:v>0.235294117647059</c:v>
                </c:pt>
                <c:pt idx="18">
                  <c:v>0.0666666666666667</c:v>
                </c:pt>
                <c:pt idx="19">
                  <c:v>0.133333333333333</c:v>
                </c:pt>
                <c:pt idx="20">
                  <c:v>0.266666666666667</c:v>
                </c:pt>
                <c:pt idx="21">
                  <c:v>0.3</c:v>
                </c:pt>
                <c:pt idx="22">
                  <c:v>0.314285714285714</c:v>
                </c:pt>
                <c:pt idx="23">
                  <c:v>0.0526315789473684</c:v>
                </c:pt>
                <c:pt idx="24">
                  <c:v>0.352941176470588</c:v>
                </c:pt>
                <c:pt idx="25">
                  <c:v>0.169491525423729</c:v>
                </c:pt>
                <c:pt idx="26">
                  <c:v>0.0</c:v>
                </c:pt>
                <c:pt idx="27">
                  <c:v>0.308641975308642</c:v>
                </c:pt>
                <c:pt idx="28">
                  <c:v>0.209677419354839</c:v>
                </c:pt>
                <c:pt idx="29">
                  <c:v>0.35</c:v>
                </c:pt>
                <c:pt idx="30">
                  <c:v>0.333333333333333</c:v>
                </c:pt>
                <c:pt idx="31">
                  <c:v>0.5</c:v>
                </c:pt>
                <c:pt idx="32">
                  <c:v>0.04</c:v>
                </c:pt>
                <c:pt idx="33">
                  <c:v>0.2</c:v>
                </c:pt>
                <c:pt idx="34">
                  <c:v>0.0</c:v>
                </c:pt>
                <c:pt idx="35">
                  <c:v>0.148148148148148</c:v>
                </c:pt>
                <c:pt idx="36">
                  <c:v>0.0</c:v>
                </c:pt>
                <c:pt idx="37">
                  <c:v>0.0689655172413793</c:v>
                </c:pt>
                <c:pt idx="38">
                  <c:v>0.0333333333333333</c:v>
                </c:pt>
                <c:pt idx="39">
                  <c:v>0.0</c:v>
                </c:pt>
                <c:pt idx="40">
                  <c:v>0.0289855072463768</c:v>
                </c:pt>
                <c:pt idx="41">
                  <c:v>0.174418604651163</c:v>
                </c:pt>
                <c:pt idx="42">
                  <c:v>0.235294117647059</c:v>
                </c:pt>
                <c:pt idx="43">
                  <c:v>0.0333333333333333</c:v>
                </c:pt>
                <c:pt idx="44">
                  <c:v>0.25</c:v>
                </c:pt>
                <c:pt idx="45">
                  <c:v>0.0555555555555555</c:v>
                </c:pt>
                <c:pt idx="46">
                  <c:v>0.036144578313253</c:v>
                </c:pt>
                <c:pt idx="47">
                  <c:v>0.0</c:v>
                </c:pt>
                <c:pt idx="48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366-4702-AAE2-0A5DD9025C4D}"/>
            </c:ext>
          </c:extLst>
        </c:ser>
        <c:ser>
          <c:idx val="0"/>
          <c:order val="3"/>
          <c:tx>
            <c:strRef>
              <c:f>'[BRI Hair Summary 20180130(136168).xlsx]%&gt;0.58 ppm by Country'!$S$3</c:f>
              <c:strCache>
                <c:ptCount val="1"/>
                <c:pt idx="0">
                  <c:v>Below 0.58 ppm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Lbls>
            <c:delete val="1"/>
          </c:dLbls>
          <c:cat>
            <c:strRef>
              <c:f>'[BRI Hair Summary 20180130(136168).xlsx]%&gt;0.58 ppm by Country'!$Y$4:$Y$52</c:f>
              <c:strCache>
                <c:ptCount val="49"/>
                <c:pt idx="0">
                  <c:v>South Africa (N=14)</c:v>
                </c:pt>
                <c:pt idx="1">
                  <c:v>Armenia (N=19)</c:v>
                </c:pt>
                <c:pt idx="2">
                  <c:v>Czech Republic (N=12)</c:v>
                </c:pt>
                <c:pt idx="3">
                  <c:v>Hungary (N=35)</c:v>
                </c:pt>
                <c:pt idx="4">
                  <c:v>Tajikistan (N=31)</c:v>
                </c:pt>
                <c:pt idx="5">
                  <c:v>Egypt (N=23)</c:v>
                </c:pt>
                <c:pt idx="6">
                  <c:v>Philippines (N=20)</c:v>
                </c:pt>
                <c:pt idx="7">
                  <c:v>Moldova (N=15)</c:v>
                </c:pt>
                <c:pt idx="8">
                  <c:v>Macedonia (N=14)</c:v>
                </c:pt>
                <c:pt idx="9">
                  <c:v>Uruguay (N=55)</c:v>
                </c:pt>
                <c:pt idx="10">
                  <c:v>Tunisia (N=37)</c:v>
                </c:pt>
                <c:pt idx="11">
                  <c:v>Paraguay (N=86)</c:v>
                </c:pt>
                <c:pt idx="12">
                  <c:v>Lebanon (N=16)</c:v>
                </c:pt>
                <c:pt idx="13">
                  <c:v>Russia (N=122)</c:v>
                </c:pt>
                <c:pt idx="14">
                  <c:v>Kazakhstan (N=77)</c:v>
                </c:pt>
                <c:pt idx="15">
                  <c:v>Uganda (N=9)</c:v>
                </c:pt>
                <c:pt idx="16">
                  <c:v>India (N=17)</c:v>
                </c:pt>
                <c:pt idx="17">
                  <c:v>Belize (N=17)</c:v>
                </c:pt>
                <c:pt idx="18">
                  <c:v>Belarus (N=15)</c:v>
                </c:pt>
                <c:pt idx="19">
                  <c:v>Albania (N=45)</c:v>
                </c:pt>
                <c:pt idx="20">
                  <c:v>Bangladesh (N=15)</c:v>
                </c:pt>
                <c:pt idx="21">
                  <c:v>Vanuatu (N=30)</c:v>
                </c:pt>
                <c:pt idx="22">
                  <c:v>Ukraine (N=35)</c:v>
                </c:pt>
                <c:pt idx="23">
                  <c:v>Grenada (N=19)</c:v>
                </c:pt>
                <c:pt idx="24">
                  <c:v>Chile (N=34)</c:v>
                </c:pt>
                <c:pt idx="25">
                  <c:v>Mexico (N=59)</c:v>
                </c:pt>
                <c:pt idx="26">
                  <c:v>Tanzania (N=14)</c:v>
                </c:pt>
                <c:pt idx="27">
                  <c:v>Nepal (N=81)</c:v>
                </c:pt>
                <c:pt idx="28">
                  <c:v>Kenya (N=62)</c:v>
                </c:pt>
                <c:pt idx="29">
                  <c:v>United States (N=60)</c:v>
                </c:pt>
                <c:pt idx="30">
                  <c:v>Nigeria (N=21)</c:v>
                </c:pt>
                <c:pt idx="31">
                  <c:v>Nicaragua (N=10)</c:v>
                </c:pt>
                <c:pt idx="32">
                  <c:v>Barbados (N=25)</c:v>
                </c:pt>
                <c:pt idx="33">
                  <c:v>Costa Rica (N=20)</c:v>
                </c:pt>
                <c:pt idx="34">
                  <c:v>Japan (N=21)</c:v>
                </c:pt>
                <c:pt idx="35">
                  <c:v>Côte d'Ivoire (N=27)</c:v>
                </c:pt>
                <c:pt idx="36">
                  <c:v>Tonga (N=30)</c:v>
                </c:pt>
                <c:pt idx="37">
                  <c:v>Solomon Islands (N=29)</c:v>
                </c:pt>
                <c:pt idx="38">
                  <c:v>Tuvalu (N=30)</c:v>
                </c:pt>
                <c:pt idx="39">
                  <c:v>Marshall Islands (N=30)</c:v>
                </c:pt>
                <c:pt idx="40">
                  <c:v>Cook Islands (N=69)</c:v>
                </c:pt>
                <c:pt idx="41">
                  <c:v>Thailand (N=86)</c:v>
                </c:pt>
                <c:pt idx="42">
                  <c:v>Cameroon (N=17)</c:v>
                </c:pt>
                <c:pt idx="43">
                  <c:v>Myanmar (N=30)</c:v>
                </c:pt>
                <c:pt idx="44">
                  <c:v>Sri Lanka (N=16)</c:v>
                </c:pt>
                <c:pt idx="45">
                  <c:v>Italy (N=36)</c:v>
                </c:pt>
                <c:pt idx="46">
                  <c:v>Indonesia (N=83)</c:v>
                </c:pt>
                <c:pt idx="47">
                  <c:v>Kiribati (N=30)</c:v>
                </c:pt>
                <c:pt idx="48">
                  <c:v>Guyana (N=3)</c:v>
                </c:pt>
              </c:strCache>
            </c:strRef>
          </c:cat>
          <c:val>
            <c:numRef>
              <c:f>'[BRI Hair Summary 20180130(136168).xlsx]%&gt;0.58 ppm by Country'!$S$4:$S$52</c:f>
              <c:numCache>
                <c:formatCode>0%</c:formatCode>
                <c:ptCount val="49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0.967741935483871</c:v>
                </c:pt>
                <c:pt idx="5">
                  <c:v>0.956521739130435</c:v>
                </c:pt>
                <c:pt idx="6">
                  <c:v>0.95</c:v>
                </c:pt>
                <c:pt idx="7">
                  <c:v>0.933333333333333</c:v>
                </c:pt>
                <c:pt idx="8">
                  <c:v>0.928571428571429</c:v>
                </c:pt>
                <c:pt idx="9">
                  <c:v>0.927272727272727</c:v>
                </c:pt>
                <c:pt idx="10">
                  <c:v>0.864864864864865</c:v>
                </c:pt>
                <c:pt idx="11">
                  <c:v>0.848837209302325</c:v>
                </c:pt>
                <c:pt idx="12">
                  <c:v>0.8125</c:v>
                </c:pt>
                <c:pt idx="13">
                  <c:v>0.811475409836066</c:v>
                </c:pt>
                <c:pt idx="14">
                  <c:v>0.779220779220779</c:v>
                </c:pt>
                <c:pt idx="15">
                  <c:v>0.777777777777778</c:v>
                </c:pt>
                <c:pt idx="16">
                  <c:v>0.764705882352941</c:v>
                </c:pt>
                <c:pt idx="17">
                  <c:v>0.705882352941177</c:v>
                </c:pt>
                <c:pt idx="18">
                  <c:v>0.666666666666667</c:v>
                </c:pt>
                <c:pt idx="19">
                  <c:v>0.666666666666667</c:v>
                </c:pt>
                <c:pt idx="20">
                  <c:v>0.6</c:v>
                </c:pt>
                <c:pt idx="21">
                  <c:v>0.5</c:v>
                </c:pt>
                <c:pt idx="22">
                  <c:v>0.485714285714286</c:v>
                </c:pt>
                <c:pt idx="23">
                  <c:v>0.473684210526316</c:v>
                </c:pt>
                <c:pt idx="24">
                  <c:v>0.470588235294118</c:v>
                </c:pt>
                <c:pt idx="25">
                  <c:v>0.423728813559322</c:v>
                </c:pt>
                <c:pt idx="26">
                  <c:v>0.357142857142857</c:v>
                </c:pt>
                <c:pt idx="27">
                  <c:v>0.320987654320988</c:v>
                </c:pt>
                <c:pt idx="28">
                  <c:v>0.274193548387097</c:v>
                </c:pt>
                <c:pt idx="29">
                  <c:v>0.266666666666667</c:v>
                </c:pt>
                <c:pt idx="30">
                  <c:v>0.238095238095238</c:v>
                </c:pt>
                <c:pt idx="31">
                  <c:v>0.2</c:v>
                </c:pt>
                <c:pt idx="32">
                  <c:v>0.2</c:v>
                </c:pt>
                <c:pt idx="33">
                  <c:v>0.1</c:v>
                </c:pt>
                <c:pt idx="34">
                  <c:v>0.0952380952380952</c:v>
                </c:pt>
                <c:pt idx="35">
                  <c:v>0.037037037037037</c:v>
                </c:pt>
                <c:pt idx="36">
                  <c:v>0.0333333333333333</c:v>
                </c:pt>
                <c:pt idx="37">
                  <c:v>0.0344827586206897</c:v>
                </c:pt>
                <c:pt idx="38">
                  <c:v>0.0333333333333333</c:v>
                </c:pt>
                <c:pt idx="39">
                  <c:v>0.0333333333333333</c:v>
                </c:pt>
                <c:pt idx="40">
                  <c:v>0.0289855072463768</c:v>
                </c:pt>
                <c:pt idx="41">
                  <c:v>0.0116279069767442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366-4702-AAE2-0A5DD9025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-2109951376"/>
        <c:axId val="-2109957408"/>
      </c:barChart>
      <c:catAx>
        <c:axId val="-2109951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>
                <a:latin typeface="Cronos Pro" pitchFamily="34" charset="0"/>
              </a:defRPr>
            </a:pPr>
            <a:endParaRPr lang="en-US"/>
          </a:p>
        </c:txPr>
        <c:crossAx val="-2109957408"/>
        <c:crosses val="autoZero"/>
        <c:auto val="1"/>
        <c:lblAlgn val="ctr"/>
        <c:lblOffset val="100"/>
        <c:noMultiLvlLbl val="0"/>
      </c:catAx>
      <c:valAx>
        <c:axId val="-2109957408"/>
        <c:scaling>
          <c:orientation val="minMax"/>
          <c:max val="1.0"/>
        </c:scaling>
        <c:delete val="0"/>
        <c:axPos val="b"/>
        <c:numFmt formatCode="0%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100">
                <a:latin typeface="Cronos Pro" pitchFamily="34" charset="0"/>
              </a:defRPr>
            </a:pPr>
            <a:endParaRPr lang="en-US"/>
          </a:p>
        </c:txPr>
        <c:crossAx val="-21099513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6424203042997"/>
          <c:y val="0.0248693407419744"/>
          <c:w val="0.16357585314697"/>
          <c:h val="0.082506644587071"/>
        </c:manualLayout>
      </c:layout>
      <c:overlay val="0"/>
      <c:txPr>
        <a:bodyPr/>
        <a:lstStyle/>
        <a:p>
          <a:pPr>
            <a:defRPr sz="1100" b="0">
              <a:latin typeface="Cronos Pro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image" Target="../media/image6.png"/><Relationship Id="rId2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image" Target="../media/image6.png"/><Relationship Id="rId2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30DC8F-B50F-4EDA-81A5-3A8783756F28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C5BBD5-2F0B-4BFE-A345-141D42626F80}">
      <dgm:prSet phldrT="[Text]"/>
      <dgm:spPr>
        <a:xfrm rot="10800000">
          <a:off x="321389" y="2438400"/>
          <a:ext cx="1843833" cy="2980266"/>
        </a:xfrm>
        <a:prstGeom prst="round2SameRect">
          <a:avLst>
            <a:gd name="adj1" fmla="val 10500"/>
            <a:gd name="adj2" fmla="val 0"/>
          </a:avLst>
        </a:prstGeom>
        <a:solidFill>
          <a:srgbClr val="052F61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u="sng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INPUT 1.</a:t>
          </a:r>
          <a:r>
            <a:rPr lang="en-US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 </a:t>
          </a:r>
        </a:p>
        <a:p>
          <a:pPr algn="ctr">
            <a:buNone/>
          </a:pPr>
          <a:r>
            <a:rPr lang="en-US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Overlay modeled and existing data of Hg released into air, water and land</a:t>
          </a:r>
        </a:p>
        <a:p>
          <a:pPr algn="ctr">
            <a:buNone/>
          </a:pPr>
          <a:endParaRPr lang="en-US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algn="ctr">
            <a:buNone/>
          </a:pPr>
          <a:endParaRPr lang="en-US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algn="l">
            <a:buNone/>
          </a:pPr>
          <a:r>
            <a:rPr lang="en-US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- Use MIA findings from each country and UNE models</a:t>
          </a:r>
        </a:p>
      </dgm:t>
    </dgm:pt>
    <dgm:pt modelId="{8E17A3BF-A949-4CD7-8635-C459342F142F}" type="parTrans" cxnId="{B57A94F4-1F46-42FB-BD6B-DD37750405F2}">
      <dgm:prSet/>
      <dgm:spPr/>
      <dgm:t>
        <a:bodyPr/>
        <a:lstStyle/>
        <a:p>
          <a:endParaRPr lang="en-US"/>
        </a:p>
      </dgm:t>
    </dgm:pt>
    <dgm:pt modelId="{1E5C5E55-8247-4B75-A624-F25CACE6F940}" type="sibTrans" cxnId="{B57A94F4-1F46-42FB-BD6B-DD37750405F2}">
      <dgm:prSet/>
      <dgm:spPr/>
      <dgm:t>
        <a:bodyPr/>
        <a:lstStyle/>
        <a:p>
          <a:endParaRPr lang="en-US"/>
        </a:p>
      </dgm:t>
    </dgm:pt>
    <dgm:pt modelId="{4C98059B-FF85-4D0A-998B-B97148BB3E6A}">
      <dgm:prSet phldrT="[Text]"/>
      <dgm:spPr>
        <a:xfrm rot="10800000">
          <a:off x="2349606" y="2438400"/>
          <a:ext cx="1843833" cy="2980266"/>
        </a:xfrm>
        <a:prstGeom prst="round2SameRect">
          <a:avLst>
            <a:gd name="adj1" fmla="val 10500"/>
            <a:gd name="adj2" fmla="val 0"/>
          </a:avLst>
        </a:prstGeom>
        <a:solidFill>
          <a:srgbClr val="052F61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u="sng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INPUT 2.</a:t>
          </a:r>
        </a:p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Overlay distribution of GIS wetland and hydrological layers and existing biotic Hg concentrations</a:t>
          </a:r>
        </a:p>
        <a:p>
          <a:pPr>
            <a:buNone/>
          </a:pPr>
          <a:endParaRPr lang="en-US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- Use  existing biotic Hg data (e.g., GBMS)</a:t>
          </a:r>
        </a:p>
      </dgm:t>
    </dgm:pt>
    <dgm:pt modelId="{EAED3C63-569D-45C4-A3EC-EEC86459D185}" type="parTrans" cxnId="{EDD868DE-1B3B-4F5A-97E3-3922891818D2}">
      <dgm:prSet/>
      <dgm:spPr/>
      <dgm:t>
        <a:bodyPr/>
        <a:lstStyle/>
        <a:p>
          <a:endParaRPr lang="en-US"/>
        </a:p>
      </dgm:t>
    </dgm:pt>
    <dgm:pt modelId="{C98CCF65-7C9F-4C94-88AD-12681D6CAB32}" type="sibTrans" cxnId="{EDD868DE-1B3B-4F5A-97E3-3922891818D2}">
      <dgm:prSet/>
      <dgm:spPr/>
      <dgm:t>
        <a:bodyPr/>
        <a:lstStyle/>
        <a:p>
          <a:endParaRPr lang="en-US"/>
        </a:p>
      </dgm:t>
    </dgm:pt>
    <dgm:pt modelId="{54F928E3-4BE0-4813-A659-9E244C43AACA}">
      <dgm:prSet phldrT="[Text]" custT="1"/>
      <dgm:spPr>
        <a:xfrm rot="10800000">
          <a:off x="8434255" y="2438400"/>
          <a:ext cx="1843833" cy="298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lumMod val="75000"/>
          </a:scheme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1400" u="sng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OUTPUTS</a:t>
          </a:r>
        </a:p>
        <a:p>
          <a:pPr algn="ctr">
            <a:buNone/>
          </a:pPr>
          <a:endParaRPr lang="en-US" sz="14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algn="l">
            <a:buNone/>
          </a:pPr>
          <a:r>
            <a:rPr lang="en-US" sz="14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1. Map of areas of greatest risk/concern of biotic MeHg to:</a:t>
          </a:r>
        </a:p>
        <a:p>
          <a:pPr algn="l">
            <a:buNone/>
          </a:pPr>
          <a:r>
            <a:rPr lang="en-US" sz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a</a:t>
          </a:r>
          <a:r>
            <a:rPr lang="en-US" sz="14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. </a:t>
          </a:r>
          <a:r>
            <a:rPr lang="en-US" sz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Human health</a:t>
          </a:r>
        </a:p>
        <a:p>
          <a:pPr algn="l">
            <a:buNone/>
          </a:pPr>
          <a:r>
            <a:rPr lang="en-US" sz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b. Eco health</a:t>
          </a:r>
        </a:p>
        <a:p>
          <a:pPr algn="l">
            <a:buNone/>
          </a:pPr>
          <a:endParaRPr lang="en-US" sz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algn="l">
            <a:buNone/>
          </a:pPr>
          <a:r>
            <a:rPr lang="en-US" sz="14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2. Prioritization of cost-effective biomonitoring </a:t>
          </a:r>
        </a:p>
      </dgm:t>
    </dgm:pt>
    <dgm:pt modelId="{D5599DFF-A1D7-4BFC-833A-2AD093B41484}" type="parTrans" cxnId="{88C0C662-092C-4D5E-9963-315D0C54F0D9}">
      <dgm:prSet/>
      <dgm:spPr/>
      <dgm:t>
        <a:bodyPr/>
        <a:lstStyle/>
        <a:p>
          <a:endParaRPr lang="en-US"/>
        </a:p>
      </dgm:t>
    </dgm:pt>
    <dgm:pt modelId="{776AB45E-9A3A-4C03-B4D3-902DE9080ACC}" type="sibTrans" cxnId="{88C0C662-092C-4D5E-9963-315D0C54F0D9}">
      <dgm:prSet/>
      <dgm:spPr/>
      <dgm:t>
        <a:bodyPr/>
        <a:lstStyle/>
        <a:p>
          <a:endParaRPr lang="en-US"/>
        </a:p>
      </dgm:t>
    </dgm:pt>
    <dgm:pt modelId="{B8AF853D-4F68-4E74-A719-7925EFC52735}">
      <dgm:prSet/>
      <dgm:spPr>
        <a:xfrm rot="10800000">
          <a:off x="4377822" y="2438400"/>
          <a:ext cx="1843833" cy="2980266"/>
        </a:xfrm>
        <a:prstGeom prst="round2SameRect">
          <a:avLst>
            <a:gd name="adj1" fmla="val 10500"/>
            <a:gd name="adj2" fmla="val 0"/>
          </a:avLst>
        </a:prstGeom>
        <a:solidFill>
          <a:srgbClr val="052F61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u="sng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INPUT 3.</a:t>
          </a:r>
          <a:r>
            <a:rPr lang="en-US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 </a:t>
          </a:r>
        </a:p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Overlay distribution of dietary items for people with known or modeled Hg concentrations</a:t>
          </a:r>
        </a:p>
        <a:p>
          <a:pPr>
            <a:buNone/>
          </a:pPr>
          <a:endParaRPr lang="en-US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- Use WHO, FAO and other data for at-risk people</a:t>
          </a:r>
        </a:p>
      </dgm:t>
    </dgm:pt>
    <dgm:pt modelId="{5FBE9DF4-D941-482A-87B7-1DD99C218719}" type="parTrans" cxnId="{863FCB79-69D0-43EB-872C-C813B214CF16}">
      <dgm:prSet/>
      <dgm:spPr/>
      <dgm:t>
        <a:bodyPr/>
        <a:lstStyle/>
        <a:p>
          <a:endParaRPr lang="en-US"/>
        </a:p>
      </dgm:t>
    </dgm:pt>
    <dgm:pt modelId="{9EE35211-4948-424A-9AC2-7A391E2CF2DD}" type="sibTrans" cxnId="{863FCB79-69D0-43EB-872C-C813B214CF16}">
      <dgm:prSet/>
      <dgm:spPr/>
      <dgm:t>
        <a:bodyPr/>
        <a:lstStyle/>
        <a:p>
          <a:endParaRPr lang="en-US"/>
        </a:p>
      </dgm:t>
    </dgm:pt>
    <dgm:pt modelId="{43695776-88ED-489C-9463-5EED168BAC36}">
      <dgm:prSet/>
      <dgm:spPr>
        <a:xfrm rot="10800000">
          <a:off x="6406039" y="2438400"/>
          <a:ext cx="1843833" cy="2980266"/>
        </a:xfrm>
        <a:prstGeom prst="round2SameRect">
          <a:avLst>
            <a:gd name="adj1" fmla="val 10500"/>
            <a:gd name="adj2" fmla="val 0"/>
          </a:avLst>
        </a:prstGeom>
        <a:solidFill>
          <a:srgbClr val="052F61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u="sng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INPUT 4.</a:t>
          </a:r>
          <a:r>
            <a:rPr lang="en-US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 </a:t>
          </a:r>
        </a:p>
        <a:p>
          <a:pPr algn="ctr">
            <a:buNone/>
          </a:pPr>
          <a:r>
            <a:rPr lang="en-US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Overlay distribution of fish and wildlife of highest conservation and economic concern</a:t>
          </a:r>
        </a:p>
        <a:p>
          <a:pPr algn="ctr">
            <a:buNone/>
          </a:pPr>
          <a:endParaRPr lang="en-US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algn="l">
            <a:buNone/>
          </a:pPr>
          <a:r>
            <a:rPr lang="en-US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- Use IUCN red-listed species </a:t>
          </a:r>
        </a:p>
      </dgm:t>
    </dgm:pt>
    <dgm:pt modelId="{D3BD9761-27D5-499C-B391-62364CD5F95E}" type="parTrans" cxnId="{335D65A1-4DFC-49F8-B57C-556E0A144E8C}">
      <dgm:prSet/>
      <dgm:spPr/>
      <dgm:t>
        <a:bodyPr/>
        <a:lstStyle/>
        <a:p>
          <a:endParaRPr lang="en-US"/>
        </a:p>
      </dgm:t>
    </dgm:pt>
    <dgm:pt modelId="{F0F0F981-C1A2-45BD-AC77-70FF4F3ABA6C}" type="sibTrans" cxnId="{335D65A1-4DFC-49F8-B57C-556E0A144E8C}">
      <dgm:prSet/>
      <dgm:spPr/>
      <dgm:t>
        <a:bodyPr/>
        <a:lstStyle/>
        <a:p>
          <a:endParaRPr lang="en-US"/>
        </a:p>
      </dgm:t>
    </dgm:pt>
    <dgm:pt modelId="{5B984AF5-32E3-4328-BA0C-15D20FD7A71D}" type="pres">
      <dgm:prSet presAssocID="{8230DC8F-B50F-4EDA-81A5-3A8783756F2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5C7637-30C6-459B-83D6-5AB96F4A1935}" type="pres">
      <dgm:prSet presAssocID="{8230DC8F-B50F-4EDA-81A5-3A8783756F28}" presName="bkgdShp" presStyleLbl="alignAccFollowNode1" presStyleIdx="0" presStyleCnt="1" custLinFactNeighborY="-6541"/>
      <dgm:spPr>
        <a:xfrm>
          <a:off x="0" y="0"/>
          <a:ext cx="10599479" cy="2438400"/>
        </a:xfrm>
        <a:prstGeom prst="roundRect">
          <a:avLst>
            <a:gd name="adj" fmla="val 10000"/>
          </a:avLst>
        </a:prstGeom>
        <a:solidFill>
          <a:srgbClr val="052F61">
            <a:alpha val="90000"/>
            <a:tint val="40000"/>
            <a:hueOff val="0"/>
            <a:satOff val="0"/>
            <a:lumOff val="0"/>
            <a:alphaOff val="0"/>
          </a:srgbClr>
        </a:solidFill>
        <a:ln w="15875" cap="rnd" cmpd="sng" algn="ctr">
          <a:solidFill>
            <a:srgbClr val="052F61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E95E0BFC-083D-4CA1-898A-301083FCA69A}" type="pres">
      <dgm:prSet presAssocID="{8230DC8F-B50F-4EDA-81A5-3A8783756F28}" presName="linComp" presStyleCnt="0"/>
      <dgm:spPr/>
    </dgm:pt>
    <dgm:pt modelId="{D925D8B2-12DF-4269-956F-8BE012F44F01}" type="pres">
      <dgm:prSet presAssocID="{2EC5BBD5-2F0B-4BFE-A345-141D42626F80}" presName="compNode" presStyleCnt="0"/>
      <dgm:spPr/>
    </dgm:pt>
    <dgm:pt modelId="{457AB4D5-F13C-43A8-BB5F-8CD309D0259F}" type="pres">
      <dgm:prSet presAssocID="{2EC5BBD5-2F0B-4BFE-A345-141D42626F8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712B55-8D84-4862-996A-D5678963C80A}" type="pres">
      <dgm:prSet presAssocID="{2EC5BBD5-2F0B-4BFE-A345-141D42626F80}" presName="invisiNode" presStyleLbl="node1" presStyleIdx="0" presStyleCnt="5"/>
      <dgm:spPr/>
    </dgm:pt>
    <dgm:pt modelId="{D3FCC6F8-F48D-4BE5-9361-561A8E6A064C}" type="pres">
      <dgm:prSet presAssocID="{2EC5BBD5-2F0B-4BFE-A345-141D42626F80}" presName="imagNode" presStyleLbl="fgImgPlace1" presStyleIdx="0" presStyleCnt="5" custLinFactNeighborX="-661" custLinFactNeighborY="2230"/>
      <dgm:spPr>
        <a:xfrm>
          <a:off x="321389" y="325120"/>
          <a:ext cx="1843833" cy="17881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F044968B-7F84-4CB6-A871-80DC4B234A6F}" type="pres">
      <dgm:prSet presAssocID="{1E5C5E55-8247-4B75-A624-F25CACE6F94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726BA42-9799-40D3-AE60-E10656C563C0}" type="pres">
      <dgm:prSet presAssocID="{4C98059B-FF85-4D0A-998B-B97148BB3E6A}" presName="compNode" presStyleCnt="0"/>
      <dgm:spPr/>
    </dgm:pt>
    <dgm:pt modelId="{8A7C9BFD-3E6E-44DD-9EE2-AF70C494612B}" type="pres">
      <dgm:prSet presAssocID="{4C98059B-FF85-4D0A-998B-B97148BB3E6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EF77A8-90DC-43AC-8A5F-D4F6F544AEBF}" type="pres">
      <dgm:prSet presAssocID="{4C98059B-FF85-4D0A-998B-B97148BB3E6A}" presName="invisiNode" presStyleLbl="node1" presStyleIdx="1" presStyleCnt="5"/>
      <dgm:spPr/>
    </dgm:pt>
    <dgm:pt modelId="{ACE08694-5A6F-4CF1-8EA4-CDAC4E20C401}" type="pres">
      <dgm:prSet presAssocID="{4C98059B-FF85-4D0A-998B-B97148BB3E6A}" presName="imagNode" presStyleLbl="fgImgPlace1" presStyleIdx="1" presStyleCnt="5"/>
      <dgm:spPr>
        <a:xfrm>
          <a:off x="2349606" y="325120"/>
          <a:ext cx="1843833" cy="17881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BB53D2D1-9CBB-4BA6-B75B-C01DF7CAA5F8}" type="pres">
      <dgm:prSet presAssocID="{C98CCF65-7C9F-4C94-88AD-12681D6CAB3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B148769D-4D6B-4B40-A245-69FD53F47322}" type="pres">
      <dgm:prSet presAssocID="{B8AF853D-4F68-4E74-A719-7925EFC52735}" presName="compNode" presStyleCnt="0"/>
      <dgm:spPr/>
    </dgm:pt>
    <dgm:pt modelId="{147C520E-8347-4E39-ABBE-36A18D2E7D9C}" type="pres">
      <dgm:prSet presAssocID="{B8AF853D-4F68-4E74-A719-7925EFC5273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A35FFD-57B7-4DCF-B1C1-ED351D990A24}" type="pres">
      <dgm:prSet presAssocID="{B8AF853D-4F68-4E74-A719-7925EFC52735}" presName="invisiNode" presStyleLbl="node1" presStyleIdx="2" presStyleCnt="5"/>
      <dgm:spPr/>
    </dgm:pt>
    <dgm:pt modelId="{0F937FBB-C848-4F19-BA4E-1DF3EC95DD56}" type="pres">
      <dgm:prSet presAssocID="{B8AF853D-4F68-4E74-A719-7925EFC52735}" presName="imagNode" presStyleLbl="fgImgPlace1" presStyleIdx="2" presStyleCnt="5" custLinFactNeighborX="117" custLinFactNeighborY="-2343"/>
      <dgm:spPr>
        <a:xfrm>
          <a:off x="4379980" y="283223"/>
          <a:ext cx="1843833" cy="17881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5466D069-B1A1-4A72-8DDF-BF818C8B0F9D}" type="pres">
      <dgm:prSet presAssocID="{9EE35211-4948-424A-9AC2-7A391E2CF2D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AACC00D3-8AEB-42CD-905D-56E9964F5633}" type="pres">
      <dgm:prSet presAssocID="{43695776-88ED-489C-9463-5EED168BAC36}" presName="compNode" presStyleCnt="0"/>
      <dgm:spPr/>
    </dgm:pt>
    <dgm:pt modelId="{068933D7-E0F4-40C8-BB24-28A932678F85}" type="pres">
      <dgm:prSet presAssocID="{43695776-88ED-489C-9463-5EED168BAC3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DFFC9E-E573-457C-A0AB-75BBB5DB918A}" type="pres">
      <dgm:prSet presAssocID="{43695776-88ED-489C-9463-5EED168BAC36}" presName="invisiNode" presStyleLbl="node1" presStyleIdx="3" presStyleCnt="5"/>
      <dgm:spPr/>
    </dgm:pt>
    <dgm:pt modelId="{4F09C218-C2AE-417E-AAA0-8349A632D3BB}" type="pres">
      <dgm:prSet presAssocID="{43695776-88ED-489C-9463-5EED168BAC36}" presName="imagNode" presStyleLbl="fgImgPlace1" presStyleIdx="3" presStyleCnt="5"/>
      <dgm:spPr>
        <a:xfrm>
          <a:off x="6406039" y="325120"/>
          <a:ext cx="1843833" cy="17881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B6305434-D80E-4DA7-8F4E-2137F2AB6445}" type="pres">
      <dgm:prSet presAssocID="{F0F0F981-C1A2-45BD-AC77-70FF4F3ABA6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FF85089-F000-4DF9-B12A-C9DE7E9BFF3C}" type="pres">
      <dgm:prSet presAssocID="{54F928E3-4BE0-4813-A659-9E244C43AACA}" presName="compNode" presStyleCnt="0"/>
      <dgm:spPr/>
    </dgm:pt>
    <dgm:pt modelId="{0AC7A0B8-AA3D-47A5-A8CB-FE75C2E00E09}" type="pres">
      <dgm:prSet presAssocID="{54F928E3-4BE0-4813-A659-9E244C43AAC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A79D01-B888-40BC-8D08-8C4A56A72630}" type="pres">
      <dgm:prSet presAssocID="{54F928E3-4BE0-4813-A659-9E244C43AACA}" presName="invisiNode" presStyleLbl="node1" presStyleIdx="4" presStyleCnt="5"/>
      <dgm:spPr/>
    </dgm:pt>
    <dgm:pt modelId="{F2847CF2-231B-4B63-91A0-CB37F1520E19}" type="pres">
      <dgm:prSet presAssocID="{54F928E3-4BE0-4813-A659-9E244C43AACA}" presName="imagNode" presStyleLbl="fgImgPlace1" presStyleIdx="4" presStyleCnt="5" custLinFactNeighborX="3389" custLinFactNeighborY="3568"/>
      <dgm:spPr>
        <a:xfrm>
          <a:off x="8496743" y="388921"/>
          <a:ext cx="1843833" cy="17881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</dgm:ptLst>
  <dgm:cxnLst>
    <dgm:cxn modelId="{81871039-1258-4326-AD29-DF58D3B4E3F4}" type="presOf" srcId="{54F928E3-4BE0-4813-A659-9E244C43AACA}" destId="{0AC7A0B8-AA3D-47A5-A8CB-FE75C2E00E09}" srcOrd="0" destOrd="0" presId="urn:microsoft.com/office/officeart/2005/8/layout/pList2"/>
    <dgm:cxn modelId="{B494715D-BA47-46DE-A14F-F8CAD4BEB686}" type="presOf" srcId="{1E5C5E55-8247-4B75-A624-F25CACE6F940}" destId="{F044968B-7F84-4CB6-A871-80DC4B234A6F}" srcOrd="0" destOrd="0" presId="urn:microsoft.com/office/officeart/2005/8/layout/pList2"/>
    <dgm:cxn modelId="{335D65A1-4DFC-49F8-B57C-556E0A144E8C}" srcId="{8230DC8F-B50F-4EDA-81A5-3A8783756F28}" destId="{43695776-88ED-489C-9463-5EED168BAC36}" srcOrd="3" destOrd="0" parTransId="{D3BD9761-27D5-499C-B391-62364CD5F95E}" sibTransId="{F0F0F981-C1A2-45BD-AC77-70FF4F3ABA6C}"/>
    <dgm:cxn modelId="{EBA0B20E-54E4-4560-AE23-74E2129E67EA}" type="presOf" srcId="{8230DC8F-B50F-4EDA-81A5-3A8783756F28}" destId="{5B984AF5-32E3-4328-BA0C-15D20FD7A71D}" srcOrd="0" destOrd="0" presId="urn:microsoft.com/office/officeart/2005/8/layout/pList2"/>
    <dgm:cxn modelId="{863FCB79-69D0-43EB-872C-C813B214CF16}" srcId="{8230DC8F-B50F-4EDA-81A5-3A8783756F28}" destId="{B8AF853D-4F68-4E74-A719-7925EFC52735}" srcOrd="2" destOrd="0" parTransId="{5FBE9DF4-D941-482A-87B7-1DD99C218719}" sibTransId="{9EE35211-4948-424A-9AC2-7A391E2CF2DD}"/>
    <dgm:cxn modelId="{EDD868DE-1B3B-4F5A-97E3-3922891818D2}" srcId="{8230DC8F-B50F-4EDA-81A5-3A8783756F28}" destId="{4C98059B-FF85-4D0A-998B-B97148BB3E6A}" srcOrd="1" destOrd="0" parTransId="{EAED3C63-569D-45C4-A3EC-EEC86459D185}" sibTransId="{C98CCF65-7C9F-4C94-88AD-12681D6CAB32}"/>
    <dgm:cxn modelId="{5391B371-696C-422F-ACD1-E5234CA9326E}" type="presOf" srcId="{43695776-88ED-489C-9463-5EED168BAC36}" destId="{068933D7-E0F4-40C8-BB24-28A932678F85}" srcOrd="0" destOrd="0" presId="urn:microsoft.com/office/officeart/2005/8/layout/pList2"/>
    <dgm:cxn modelId="{E52FA35F-4240-4A7F-9740-686383E448BB}" type="presOf" srcId="{B8AF853D-4F68-4E74-A719-7925EFC52735}" destId="{147C520E-8347-4E39-ABBE-36A18D2E7D9C}" srcOrd="0" destOrd="0" presId="urn:microsoft.com/office/officeart/2005/8/layout/pList2"/>
    <dgm:cxn modelId="{B57A94F4-1F46-42FB-BD6B-DD37750405F2}" srcId="{8230DC8F-B50F-4EDA-81A5-3A8783756F28}" destId="{2EC5BBD5-2F0B-4BFE-A345-141D42626F80}" srcOrd="0" destOrd="0" parTransId="{8E17A3BF-A949-4CD7-8635-C459342F142F}" sibTransId="{1E5C5E55-8247-4B75-A624-F25CACE6F940}"/>
    <dgm:cxn modelId="{8DAEEB18-206C-4D61-AAB0-13AD292A8C6B}" type="presOf" srcId="{4C98059B-FF85-4D0A-998B-B97148BB3E6A}" destId="{8A7C9BFD-3E6E-44DD-9EE2-AF70C494612B}" srcOrd="0" destOrd="0" presId="urn:microsoft.com/office/officeart/2005/8/layout/pList2"/>
    <dgm:cxn modelId="{5F03DE0E-DDC3-4E81-8F4C-175914F66970}" type="presOf" srcId="{9EE35211-4948-424A-9AC2-7A391E2CF2DD}" destId="{5466D069-B1A1-4A72-8DDF-BF818C8B0F9D}" srcOrd="0" destOrd="0" presId="urn:microsoft.com/office/officeart/2005/8/layout/pList2"/>
    <dgm:cxn modelId="{88C0C662-092C-4D5E-9963-315D0C54F0D9}" srcId="{8230DC8F-B50F-4EDA-81A5-3A8783756F28}" destId="{54F928E3-4BE0-4813-A659-9E244C43AACA}" srcOrd="4" destOrd="0" parTransId="{D5599DFF-A1D7-4BFC-833A-2AD093B41484}" sibTransId="{776AB45E-9A3A-4C03-B4D3-902DE9080ACC}"/>
    <dgm:cxn modelId="{1080F336-886B-4E01-9CC5-4461F4B0AD47}" type="presOf" srcId="{C98CCF65-7C9F-4C94-88AD-12681D6CAB32}" destId="{BB53D2D1-9CBB-4BA6-B75B-C01DF7CAA5F8}" srcOrd="0" destOrd="0" presId="urn:microsoft.com/office/officeart/2005/8/layout/pList2"/>
    <dgm:cxn modelId="{FA373E88-987A-4423-9EAB-9C064B0B5938}" type="presOf" srcId="{F0F0F981-C1A2-45BD-AC77-70FF4F3ABA6C}" destId="{B6305434-D80E-4DA7-8F4E-2137F2AB6445}" srcOrd="0" destOrd="0" presId="urn:microsoft.com/office/officeart/2005/8/layout/pList2"/>
    <dgm:cxn modelId="{F45357F3-5DB5-4326-971B-59D2FA40F2E5}" type="presOf" srcId="{2EC5BBD5-2F0B-4BFE-A345-141D42626F80}" destId="{457AB4D5-F13C-43A8-BB5F-8CD309D0259F}" srcOrd="0" destOrd="0" presId="urn:microsoft.com/office/officeart/2005/8/layout/pList2"/>
    <dgm:cxn modelId="{7E47589A-FD05-4061-9205-E1B46A8A9656}" type="presParOf" srcId="{5B984AF5-32E3-4328-BA0C-15D20FD7A71D}" destId="{575C7637-30C6-459B-83D6-5AB96F4A1935}" srcOrd="0" destOrd="0" presId="urn:microsoft.com/office/officeart/2005/8/layout/pList2"/>
    <dgm:cxn modelId="{E2EF508D-276B-448B-8E88-D2058DFCEC85}" type="presParOf" srcId="{5B984AF5-32E3-4328-BA0C-15D20FD7A71D}" destId="{E95E0BFC-083D-4CA1-898A-301083FCA69A}" srcOrd="1" destOrd="0" presId="urn:microsoft.com/office/officeart/2005/8/layout/pList2"/>
    <dgm:cxn modelId="{6137E3EA-A3F5-4A99-9514-8B06E074D437}" type="presParOf" srcId="{E95E0BFC-083D-4CA1-898A-301083FCA69A}" destId="{D925D8B2-12DF-4269-956F-8BE012F44F01}" srcOrd="0" destOrd="0" presId="urn:microsoft.com/office/officeart/2005/8/layout/pList2"/>
    <dgm:cxn modelId="{C57E944F-2CBE-4D99-B214-34EADFC9CF4D}" type="presParOf" srcId="{D925D8B2-12DF-4269-956F-8BE012F44F01}" destId="{457AB4D5-F13C-43A8-BB5F-8CD309D0259F}" srcOrd="0" destOrd="0" presId="urn:microsoft.com/office/officeart/2005/8/layout/pList2"/>
    <dgm:cxn modelId="{10140F5B-D035-45A5-9ECE-66CE78CD6405}" type="presParOf" srcId="{D925D8B2-12DF-4269-956F-8BE012F44F01}" destId="{2D712B55-8D84-4862-996A-D5678963C80A}" srcOrd="1" destOrd="0" presId="urn:microsoft.com/office/officeart/2005/8/layout/pList2"/>
    <dgm:cxn modelId="{9F8AF258-57B1-4D77-8B8D-492B71B4F80E}" type="presParOf" srcId="{D925D8B2-12DF-4269-956F-8BE012F44F01}" destId="{D3FCC6F8-F48D-4BE5-9361-561A8E6A064C}" srcOrd="2" destOrd="0" presId="urn:microsoft.com/office/officeart/2005/8/layout/pList2"/>
    <dgm:cxn modelId="{403A51B0-D60A-479F-8D4B-6E5477BBDC63}" type="presParOf" srcId="{E95E0BFC-083D-4CA1-898A-301083FCA69A}" destId="{F044968B-7F84-4CB6-A871-80DC4B234A6F}" srcOrd="1" destOrd="0" presId="urn:microsoft.com/office/officeart/2005/8/layout/pList2"/>
    <dgm:cxn modelId="{E898EC69-AA94-4B55-94E5-AB8CC397BC42}" type="presParOf" srcId="{E95E0BFC-083D-4CA1-898A-301083FCA69A}" destId="{1726BA42-9799-40D3-AE60-E10656C563C0}" srcOrd="2" destOrd="0" presId="urn:microsoft.com/office/officeart/2005/8/layout/pList2"/>
    <dgm:cxn modelId="{A33EC59D-C79C-403A-AB0D-FCE11B839EE0}" type="presParOf" srcId="{1726BA42-9799-40D3-AE60-E10656C563C0}" destId="{8A7C9BFD-3E6E-44DD-9EE2-AF70C494612B}" srcOrd="0" destOrd="0" presId="urn:microsoft.com/office/officeart/2005/8/layout/pList2"/>
    <dgm:cxn modelId="{AA7E4C81-5C15-47DC-888A-2F3952E5123F}" type="presParOf" srcId="{1726BA42-9799-40D3-AE60-E10656C563C0}" destId="{7BEF77A8-90DC-43AC-8A5F-D4F6F544AEBF}" srcOrd="1" destOrd="0" presId="urn:microsoft.com/office/officeart/2005/8/layout/pList2"/>
    <dgm:cxn modelId="{09D7A74A-DA4A-4131-A456-97F2488B5AFA}" type="presParOf" srcId="{1726BA42-9799-40D3-AE60-E10656C563C0}" destId="{ACE08694-5A6F-4CF1-8EA4-CDAC4E20C401}" srcOrd="2" destOrd="0" presId="urn:microsoft.com/office/officeart/2005/8/layout/pList2"/>
    <dgm:cxn modelId="{7D1D5938-EF93-4408-952E-DB19D4148CDE}" type="presParOf" srcId="{E95E0BFC-083D-4CA1-898A-301083FCA69A}" destId="{BB53D2D1-9CBB-4BA6-B75B-C01DF7CAA5F8}" srcOrd="3" destOrd="0" presId="urn:microsoft.com/office/officeart/2005/8/layout/pList2"/>
    <dgm:cxn modelId="{BEED1E60-5889-48C1-8CA9-819B4BB5E831}" type="presParOf" srcId="{E95E0BFC-083D-4CA1-898A-301083FCA69A}" destId="{B148769D-4D6B-4B40-A245-69FD53F47322}" srcOrd="4" destOrd="0" presId="urn:microsoft.com/office/officeart/2005/8/layout/pList2"/>
    <dgm:cxn modelId="{3EB7DFED-5D44-4D56-BC72-F9ED92A39B7D}" type="presParOf" srcId="{B148769D-4D6B-4B40-A245-69FD53F47322}" destId="{147C520E-8347-4E39-ABBE-36A18D2E7D9C}" srcOrd="0" destOrd="0" presId="urn:microsoft.com/office/officeart/2005/8/layout/pList2"/>
    <dgm:cxn modelId="{B9870CCA-0FC8-4DA1-A081-02BBC73835DD}" type="presParOf" srcId="{B148769D-4D6B-4B40-A245-69FD53F47322}" destId="{8AA35FFD-57B7-4DCF-B1C1-ED351D990A24}" srcOrd="1" destOrd="0" presId="urn:microsoft.com/office/officeart/2005/8/layout/pList2"/>
    <dgm:cxn modelId="{93090932-CE94-4F92-8184-B2A49A9F560E}" type="presParOf" srcId="{B148769D-4D6B-4B40-A245-69FD53F47322}" destId="{0F937FBB-C848-4F19-BA4E-1DF3EC95DD56}" srcOrd="2" destOrd="0" presId="urn:microsoft.com/office/officeart/2005/8/layout/pList2"/>
    <dgm:cxn modelId="{72290407-20C5-4344-A1F6-AD23EF5FB595}" type="presParOf" srcId="{E95E0BFC-083D-4CA1-898A-301083FCA69A}" destId="{5466D069-B1A1-4A72-8DDF-BF818C8B0F9D}" srcOrd="5" destOrd="0" presId="urn:microsoft.com/office/officeart/2005/8/layout/pList2"/>
    <dgm:cxn modelId="{80065FF0-15AC-4104-A84F-2500A644EA63}" type="presParOf" srcId="{E95E0BFC-083D-4CA1-898A-301083FCA69A}" destId="{AACC00D3-8AEB-42CD-905D-56E9964F5633}" srcOrd="6" destOrd="0" presId="urn:microsoft.com/office/officeart/2005/8/layout/pList2"/>
    <dgm:cxn modelId="{0911B5A4-2146-4888-85CE-F66C23B03EAF}" type="presParOf" srcId="{AACC00D3-8AEB-42CD-905D-56E9964F5633}" destId="{068933D7-E0F4-40C8-BB24-28A932678F85}" srcOrd="0" destOrd="0" presId="urn:microsoft.com/office/officeart/2005/8/layout/pList2"/>
    <dgm:cxn modelId="{D6300059-FAF4-4B17-95B6-72481AA2188C}" type="presParOf" srcId="{AACC00D3-8AEB-42CD-905D-56E9964F5633}" destId="{06DFFC9E-E573-457C-A0AB-75BBB5DB918A}" srcOrd="1" destOrd="0" presId="urn:microsoft.com/office/officeart/2005/8/layout/pList2"/>
    <dgm:cxn modelId="{E84371E8-BB26-4A1E-B4D5-8E457B21FE87}" type="presParOf" srcId="{AACC00D3-8AEB-42CD-905D-56E9964F5633}" destId="{4F09C218-C2AE-417E-AAA0-8349A632D3BB}" srcOrd="2" destOrd="0" presId="urn:microsoft.com/office/officeart/2005/8/layout/pList2"/>
    <dgm:cxn modelId="{5CD84255-4E55-4270-A038-512348FC33E6}" type="presParOf" srcId="{E95E0BFC-083D-4CA1-898A-301083FCA69A}" destId="{B6305434-D80E-4DA7-8F4E-2137F2AB6445}" srcOrd="7" destOrd="0" presId="urn:microsoft.com/office/officeart/2005/8/layout/pList2"/>
    <dgm:cxn modelId="{3B4DB5F3-8225-453C-8804-6427AC7000A9}" type="presParOf" srcId="{E95E0BFC-083D-4CA1-898A-301083FCA69A}" destId="{3FF85089-F000-4DF9-B12A-C9DE7E9BFF3C}" srcOrd="8" destOrd="0" presId="urn:microsoft.com/office/officeart/2005/8/layout/pList2"/>
    <dgm:cxn modelId="{0F0572E9-A2C8-40C8-AA4B-6ADBFB5DDFD6}" type="presParOf" srcId="{3FF85089-F000-4DF9-B12A-C9DE7E9BFF3C}" destId="{0AC7A0B8-AA3D-47A5-A8CB-FE75C2E00E09}" srcOrd="0" destOrd="0" presId="urn:microsoft.com/office/officeart/2005/8/layout/pList2"/>
    <dgm:cxn modelId="{91F4A802-78C3-4AD6-B5DD-71C0B15E22AD}" type="presParOf" srcId="{3FF85089-F000-4DF9-B12A-C9DE7E9BFF3C}" destId="{8DA79D01-B888-40BC-8D08-8C4A56A72630}" srcOrd="1" destOrd="0" presId="urn:microsoft.com/office/officeart/2005/8/layout/pList2"/>
    <dgm:cxn modelId="{7DC7C4AA-4C63-4E49-8797-CA5D5E0A3DFA}" type="presParOf" srcId="{3FF85089-F000-4DF9-B12A-C9DE7E9BFF3C}" destId="{F2847CF2-231B-4B63-91A0-CB37F1520E19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D48137-0BC3-0C49-8F29-9CDEC191BCC6}" type="doc">
      <dgm:prSet loTypeId="urn:microsoft.com/office/officeart/2005/8/layout/venn1" loCatId="" qsTypeId="urn:microsoft.com/office/officeart/2005/8/quickstyle/simple5" qsCatId="simple" csTypeId="urn:microsoft.com/office/officeart/2005/8/colors/accent0_1" csCatId="mainScheme" phldr="1"/>
      <dgm:spPr/>
    </dgm:pt>
    <dgm:pt modelId="{ABB723E0-4DC2-4E4A-BE73-3630AC56E79F}">
      <dgm:prSet phldrT="[Text]" custT="1"/>
      <dgm:spPr>
        <a:solidFill>
          <a:schemeClr val="bg1">
            <a:lumMod val="85000"/>
          </a:schemeClr>
        </a:solidFill>
        <a:ln>
          <a:solidFill>
            <a:srgbClr val="FFC000"/>
          </a:solidFill>
        </a:ln>
      </dgm:spPr>
      <dgm:t>
        <a:bodyPr/>
        <a:lstStyle/>
        <a:p>
          <a:r>
            <a:rPr lang="en-US" sz="1400" b="1" dirty="0">
              <a:latin typeface="Arial"/>
              <a:cs typeface="Arial"/>
            </a:rPr>
            <a:t>A. HAZARD – </a:t>
          </a:r>
        </a:p>
        <a:p>
          <a:r>
            <a:rPr lang="en-US" sz="1400" b="1" dirty="0">
              <a:latin typeface="Arial"/>
              <a:cs typeface="Arial"/>
            </a:rPr>
            <a:t>Variable 1</a:t>
          </a:r>
        </a:p>
        <a:p>
          <a:r>
            <a:rPr lang="en-US" sz="1100" dirty="0">
              <a:latin typeface="Arial"/>
              <a:cs typeface="Arial"/>
            </a:rPr>
            <a:t>(Hg source and deposition)</a:t>
          </a:r>
        </a:p>
      </dgm:t>
    </dgm:pt>
    <dgm:pt modelId="{E49686EC-C816-3D43-A182-CA5705EE51D6}" type="parTrans" cxnId="{00D97A09-C8EB-8842-9AE2-A3EB20E9CE98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703182D5-D345-8142-A7FE-3A002C6720CB}" type="sibTrans" cxnId="{00D97A09-C8EB-8842-9AE2-A3EB20E9CE98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928D5C6E-9510-CC4B-96A3-90320F4F3F37}">
      <dgm:prSet phldrT="[Text]" custT="1"/>
      <dgm:spPr/>
      <dgm:t>
        <a:bodyPr/>
        <a:lstStyle/>
        <a:p>
          <a:r>
            <a:rPr lang="en-US" sz="1400" b="1" dirty="0">
              <a:latin typeface="Arial"/>
              <a:cs typeface="Arial"/>
            </a:rPr>
            <a:t>B. EXPOSURE – Variable 2</a:t>
          </a:r>
        </a:p>
        <a:p>
          <a:r>
            <a:rPr lang="en-US" sz="1100" dirty="0">
              <a:latin typeface="Arial"/>
              <a:cs typeface="Arial"/>
            </a:rPr>
            <a:t>(sensitivity of ecosystem)</a:t>
          </a:r>
        </a:p>
      </dgm:t>
    </dgm:pt>
    <dgm:pt modelId="{1FD2E129-191B-7A49-967E-E0DDA8465BFA}" type="parTrans" cxnId="{37E8229C-E9F9-CF49-B3D3-F420103BF485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0F345E52-6AEF-E543-AD9C-F21F36204729}" type="sibTrans" cxnId="{37E8229C-E9F9-CF49-B3D3-F420103BF485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0238F9D0-3709-D445-837A-18A59D00BCA5}">
      <dgm:prSet phldrT="[Text]" custT="1"/>
      <dgm:spPr/>
      <dgm:t>
        <a:bodyPr/>
        <a:lstStyle/>
        <a:p>
          <a:r>
            <a:rPr lang="en-US" sz="1400" b="1" dirty="0">
              <a:latin typeface="Arial"/>
              <a:cs typeface="Arial"/>
            </a:rPr>
            <a:t>C. RECEPTOR – Variable  2, 3 &amp; 4</a:t>
          </a:r>
        </a:p>
        <a:p>
          <a:r>
            <a:rPr lang="en-US" sz="1100" dirty="0">
              <a:latin typeface="Arial"/>
              <a:cs typeface="Arial"/>
            </a:rPr>
            <a:t>(biotic trophic level)</a:t>
          </a:r>
        </a:p>
      </dgm:t>
    </dgm:pt>
    <dgm:pt modelId="{A15FDA1D-BF24-2948-B522-3DA2BAEACB02}" type="parTrans" cxnId="{2DD6CF49-5AA5-474D-B944-97ED8789D319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8CED4E02-8706-E84F-A2BD-C98822F80658}" type="sibTrans" cxnId="{2DD6CF49-5AA5-474D-B944-97ED8789D319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13F480F9-91C8-EC45-B2DF-5D4721D5189B}" type="pres">
      <dgm:prSet presAssocID="{81D48137-0BC3-0C49-8F29-9CDEC191BCC6}" presName="compositeShape" presStyleCnt="0">
        <dgm:presLayoutVars>
          <dgm:chMax val="7"/>
          <dgm:dir/>
          <dgm:resizeHandles val="exact"/>
        </dgm:presLayoutVars>
      </dgm:prSet>
      <dgm:spPr/>
    </dgm:pt>
    <dgm:pt modelId="{38F01AED-4B61-0849-838A-BF2F97C0B37D}" type="pres">
      <dgm:prSet presAssocID="{ABB723E0-4DC2-4E4A-BE73-3630AC56E79F}" presName="circ1" presStyleLbl="vennNode1" presStyleIdx="0" presStyleCnt="3"/>
      <dgm:spPr/>
      <dgm:t>
        <a:bodyPr/>
        <a:lstStyle/>
        <a:p>
          <a:endParaRPr lang="en-US"/>
        </a:p>
      </dgm:t>
    </dgm:pt>
    <dgm:pt modelId="{E32D0F75-C96D-C543-8F92-345AA25E13AB}" type="pres">
      <dgm:prSet presAssocID="{ABB723E0-4DC2-4E4A-BE73-3630AC56E79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8DFA8-A7B1-1149-AE10-A9F1E1A328D8}" type="pres">
      <dgm:prSet presAssocID="{928D5C6E-9510-CC4B-96A3-90320F4F3F37}" presName="circ2" presStyleLbl="vennNode1" presStyleIdx="1" presStyleCnt="3"/>
      <dgm:spPr/>
      <dgm:t>
        <a:bodyPr/>
        <a:lstStyle/>
        <a:p>
          <a:endParaRPr lang="en-US"/>
        </a:p>
      </dgm:t>
    </dgm:pt>
    <dgm:pt modelId="{3C37AC5C-9EF1-4B44-B383-D5BE0305C503}" type="pres">
      <dgm:prSet presAssocID="{928D5C6E-9510-CC4B-96A3-90320F4F3F3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45F459-B1D4-D047-B6A5-0991A96E5605}" type="pres">
      <dgm:prSet presAssocID="{0238F9D0-3709-D445-837A-18A59D00BCA5}" presName="circ3" presStyleLbl="vennNode1" presStyleIdx="2" presStyleCnt="3"/>
      <dgm:spPr/>
      <dgm:t>
        <a:bodyPr/>
        <a:lstStyle/>
        <a:p>
          <a:endParaRPr lang="en-US"/>
        </a:p>
      </dgm:t>
    </dgm:pt>
    <dgm:pt modelId="{A84D9ECD-748D-DE44-8001-A35BBFB4218B}" type="pres">
      <dgm:prSet presAssocID="{0238F9D0-3709-D445-837A-18A59D00BCA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8A266F-A167-46F6-A183-61618BB792AD}" type="presOf" srcId="{0238F9D0-3709-D445-837A-18A59D00BCA5}" destId="{A84D9ECD-748D-DE44-8001-A35BBFB4218B}" srcOrd="1" destOrd="0" presId="urn:microsoft.com/office/officeart/2005/8/layout/venn1"/>
    <dgm:cxn modelId="{9E1AD4D7-8480-4D38-8B10-D77FA777DC2C}" type="presOf" srcId="{0238F9D0-3709-D445-837A-18A59D00BCA5}" destId="{FC45F459-B1D4-D047-B6A5-0991A96E5605}" srcOrd="0" destOrd="0" presId="urn:microsoft.com/office/officeart/2005/8/layout/venn1"/>
    <dgm:cxn modelId="{00D97A09-C8EB-8842-9AE2-A3EB20E9CE98}" srcId="{81D48137-0BC3-0C49-8F29-9CDEC191BCC6}" destId="{ABB723E0-4DC2-4E4A-BE73-3630AC56E79F}" srcOrd="0" destOrd="0" parTransId="{E49686EC-C816-3D43-A182-CA5705EE51D6}" sibTransId="{703182D5-D345-8142-A7FE-3A002C6720CB}"/>
    <dgm:cxn modelId="{2DD6CF49-5AA5-474D-B944-97ED8789D319}" srcId="{81D48137-0BC3-0C49-8F29-9CDEC191BCC6}" destId="{0238F9D0-3709-D445-837A-18A59D00BCA5}" srcOrd="2" destOrd="0" parTransId="{A15FDA1D-BF24-2948-B522-3DA2BAEACB02}" sibTransId="{8CED4E02-8706-E84F-A2BD-C98822F80658}"/>
    <dgm:cxn modelId="{37E8229C-E9F9-CF49-B3D3-F420103BF485}" srcId="{81D48137-0BC3-0C49-8F29-9CDEC191BCC6}" destId="{928D5C6E-9510-CC4B-96A3-90320F4F3F37}" srcOrd="1" destOrd="0" parTransId="{1FD2E129-191B-7A49-967E-E0DDA8465BFA}" sibTransId="{0F345E52-6AEF-E543-AD9C-F21F36204729}"/>
    <dgm:cxn modelId="{CF4823E1-DBA9-44FD-870E-1CD5667029C1}" type="presOf" srcId="{ABB723E0-4DC2-4E4A-BE73-3630AC56E79F}" destId="{38F01AED-4B61-0849-838A-BF2F97C0B37D}" srcOrd="0" destOrd="0" presId="urn:microsoft.com/office/officeart/2005/8/layout/venn1"/>
    <dgm:cxn modelId="{BE834BDD-A10E-4C1A-B286-177C69CE6907}" type="presOf" srcId="{928D5C6E-9510-CC4B-96A3-90320F4F3F37}" destId="{47E8DFA8-A7B1-1149-AE10-A9F1E1A328D8}" srcOrd="0" destOrd="0" presId="urn:microsoft.com/office/officeart/2005/8/layout/venn1"/>
    <dgm:cxn modelId="{C10223E4-CF69-4227-B416-7AD5D7D01C5E}" type="presOf" srcId="{928D5C6E-9510-CC4B-96A3-90320F4F3F37}" destId="{3C37AC5C-9EF1-4B44-B383-D5BE0305C503}" srcOrd="1" destOrd="0" presId="urn:microsoft.com/office/officeart/2005/8/layout/venn1"/>
    <dgm:cxn modelId="{77137F3D-8D82-48F2-9327-742AFB4B5035}" type="presOf" srcId="{ABB723E0-4DC2-4E4A-BE73-3630AC56E79F}" destId="{E32D0F75-C96D-C543-8F92-345AA25E13AB}" srcOrd="1" destOrd="0" presId="urn:microsoft.com/office/officeart/2005/8/layout/venn1"/>
    <dgm:cxn modelId="{29859278-92E5-4180-8BB1-A326D7C18EC3}" type="presOf" srcId="{81D48137-0BC3-0C49-8F29-9CDEC191BCC6}" destId="{13F480F9-91C8-EC45-B2DF-5D4721D5189B}" srcOrd="0" destOrd="0" presId="urn:microsoft.com/office/officeart/2005/8/layout/venn1"/>
    <dgm:cxn modelId="{EBD83C64-CE88-4EC7-8E08-7FAB50B4030F}" type="presParOf" srcId="{13F480F9-91C8-EC45-B2DF-5D4721D5189B}" destId="{38F01AED-4B61-0849-838A-BF2F97C0B37D}" srcOrd="0" destOrd="0" presId="urn:microsoft.com/office/officeart/2005/8/layout/venn1"/>
    <dgm:cxn modelId="{E37AA0D4-B35B-4443-9CED-84765BC2193E}" type="presParOf" srcId="{13F480F9-91C8-EC45-B2DF-5D4721D5189B}" destId="{E32D0F75-C96D-C543-8F92-345AA25E13AB}" srcOrd="1" destOrd="0" presId="urn:microsoft.com/office/officeart/2005/8/layout/venn1"/>
    <dgm:cxn modelId="{4816639A-D946-4ADF-A450-1BBF7DB433A9}" type="presParOf" srcId="{13F480F9-91C8-EC45-B2DF-5D4721D5189B}" destId="{47E8DFA8-A7B1-1149-AE10-A9F1E1A328D8}" srcOrd="2" destOrd="0" presId="urn:microsoft.com/office/officeart/2005/8/layout/venn1"/>
    <dgm:cxn modelId="{5A33E3E7-5D63-4F9A-9871-1421F6924D71}" type="presParOf" srcId="{13F480F9-91C8-EC45-B2DF-5D4721D5189B}" destId="{3C37AC5C-9EF1-4B44-B383-D5BE0305C503}" srcOrd="3" destOrd="0" presId="urn:microsoft.com/office/officeart/2005/8/layout/venn1"/>
    <dgm:cxn modelId="{0B5CE5E4-FC4A-4D64-8AAF-375A3F828D67}" type="presParOf" srcId="{13F480F9-91C8-EC45-B2DF-5D4721D5189B}" destId="{FC45F459-B1D4-D047-B6A5-0991A96E5605}" srcOrd="4" destOrd="0" presId="urn:microsoft.com/office/officeart/2005/8/layout/venn1"/>
    <dgm:cxn modelId="{657C6548-B312-4A16-9B1A-9C8D0F676A11}" type="presParOf" srcId="{13F480F9-91C8-EC45-B2DF-5D4721D5189B}" destId="{A84D9ECD-748D-DE44-8001-A35BBFB4218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5C7637-30C6-459B-83D6-5AB96F4A1935}">
      <dsp:nvSpPr>
        <dsp:cNvPr id="0" name=""/>
        <dsp:cNvSpPr/>
      </dsp:nvSpPr>
      <dsp:spPr>
        <a:xfrm>
          <a:off x="0" y="0"/>
          <a:ext cx="10599479" cy="2438400"/>
        </a:xfrm>
        <a:prstGeom prst="roundRect">
          <a:avLst>
            <a:gd name="adj" fmla="val 10000"/>
          </a:avLst>
        </a:prstGeom>
        <a:solidFill>
          <a:srgbClr val="052F61">
            <a:alpha val="90000"/>
            <a:tint val="40000"/>
            <a:hueOff val="0"/>
            <a:satOff val="0"/>
            <a:lumOff val="0"/>
            <a:alphaOff val="0"/>
          </a:srgbClr>
        </a:solidFill>
        <a:ln w="15875" cap="rnd" cmpd="sng" algn="ctr">
          <a:solidFill>
            <a:srgbClr val="052F61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FCC6F8-F48D-4BE5-9361-561A8E6A064C}">
      <dsp:nvSpPr>
        <dsp:cNvPr id="0" name=""/>
        <dsp:cNvSpPr/>
      </dsp:nvSpPr>
      <dsp:spPr>
        <a:xfrm>
          <a:off x="309202" y="364995"/>
          <a:ext cx="1843833" cy="17881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7AB4D5-F13C-43A8-BB5F-8CD309D0259F}">
      <dsp:nvSpPr>
        <dsp:cNvPr id="0" name=""/>
        <dsp:cNvSpPr/>
      </dsp:nvSpPr>
      <dsp:spPr>
        <a:xfrm rot="10800000">
          <a:off x="321389" y="2438400"/>
          <a:ext cx="1843833" cy="2980266"/>
        </a:xfrm>
        <a:prstGeom prst="round2SameRect">
          <a:avLst>
            <a:gd name="adj1" fmla="val 10500"/>
            <a:gd name="adj2" fmla="val 0"/>
          </a:avLst>
        </a:prstGeom>
        <a:solidFill>
          <a:srgbClr val="052F61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u="sng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INPUT 1.</a:t>
          </a: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Overlay modeled and existing data of Hg released into air, water and land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- Use MIA findings from each country and UNE models</a:t>
          </a:r>
        </a:p>
      </dsp:txBody>
      <dsp:txXfrm rot="10800000">
        <a:off x="378093" y="2438400"/>
        <a:ext cx="1730425" cy="2923562"/>
      </dsp:txXfrm>
    </dsp:sp>
    <dsp:sp modelId="{ACE08694-5A6F-4CF1-8EA4-CDAC4E20C401}">
      <dsp:nvSpPr>
        <dsp:cNvPr id="0" name=""/>
        <dsp:cNvSpPr/>
      </dsp:nvSpPr>
      <dsp:spPr>
        <a:xfrm>
          <a:off x="2349606" y="325120"/>
          <a:ext cx="1843833" cy="17881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7C9BFD-3E6E-44DD-9EE2-AF70C494612B}">
      <dsp:nvSpPr>
        <dsp:cNvPr id="0" name=""/>
        <dsp:cNvSpPr/>
      </dsp:nvSpPr>
      <dsp:spPr>
        <a:xfrm rot="10800000">
          <a:off x="2349606" y="2438400"/>
          <a:ext cx="1843833" cy="2980266"/>
        </a:xfrm>
        <a:prstGeom prst="round2SameRect">
          <a:avLst>
            <a:gd name="adj1" fmla="val 10500"/>
            <a:gd name="adj2" fmla="val 0"/>
          </a:avLst>
        </a:prstGeom>
        <a:solidFill>
          <a:srgbClr val="052F61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u="sng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INPUT 2.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Overlay distribution of GIS wetland and hydrological layers and existing biotic Hg concentrations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- Use  existing biotic Hg data (e.g., GBMS)</a:t>
          </a:r>
        </a:p>
      </dsp:txBody>
      <dsp:txXfrm rot="10800000">
        <a:off x="2406310" y="2438400"/>
        <a:ext cx="1730425" cy="2923562"/>
      </dsp:txXfrm>
    </dsp:sp>
    <dsp:sp modelId="{0F937FBB-C848-4F19-BA4E-1DF3EC95DD56}">
      <dsp:nvSpPr>
        <dsp:cNvPr id="0" name=""/>
        <dsp:cNvSpPr/>
      </dsp:nvSpPr>
      <dsp:spPr>
        <a:xfrm>
          <a:off x="4379980" y="283223"/>
          <a:ext cx="1843833" cy="17881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7C520E-8347-4E39-ABBE-36A18D2E7D9C}">
      <dsp:nvSpPr>
        <dsp:cNvPr id="0" name=""/>
        <dsp:cNvSpPr/>
      </dsp:nvSpPr>
      <dsp:spPr>
        <a:xfrm rot="10800000">
          <a:off x="4377822" y="2438400"/>
          <a:ext cx="1843833" cy="2980266"/>
        </a:xfrm>
        <a:prstGeom prst="round2SameRect">
          <a:avLst>
            <a:gd name="adj1" fmla="val 10500"/>
            <a:gd name="adj2" fmla="val 0"/>
          </a:avLst>
        </a:prstGeom>
        <a:solidFill>
          <a:srgbClr val="052F61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u="sng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INPUT 3.</a:t>
          </a: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Overlay distribution of dietary items for people with known or modeled Hg concentrations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- Use WHO, FAO and other data for at-risk people</a:t>
          </a:r>
        </a:p>
      </dsp:txBody>
      <dsp:txXfrm rot="10800000">
        <a:off x="4434526" y="2438400"/>
        <a:ext cx="1730425" cy="2923562"/>
      </dsp:txXfrm>
    </dsp:sp>
    <dsp:sp modelId="{4F09C218-C2AE-417E-AAA0-8349A632D3BB}">
      <dsp:nvSpPr>
        <dsp:cNvPr id="0" name=""/>
        <dsp:cNvSpPr/>
      </dsp:nvSpPr>
      <dsp:spPr>
        <a:xfrm>
          <a:off x="6406039" y="325120"/>
          <a:ext cx="1843833" cy="17881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8933D7-E0F4-40C8-BB24-28A932678F85}">
      <dsp:nvSpPr>
        <dsp:cNvPr id="0" name=""/>
        <dsp:cNvSpPr/>
      </dsp:nvSpPr>
      <dsp:spPr>
        <a:xfrm rot="10800000">
          <a:off x="6406039" y="2438400"/>
          <a:ext cx="1843833" cy="2980266"/>
        </a:xfrm>
        <a:prstGeom prst="round2SameRect">
          <a:avLst>
            <a:gd name="adj1" fmla="val 10500"/>
            <a:gd name="adj2" fmla="val 0"/>
          </a:avLst>
        </a:prstGeom>
        <a:solidFill>
          <a:srgbClr val="052F61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u="sng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INPUT 4.</a:t>
          </a: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Overlay distribution of fish and wildlife of highest conservation and economic concern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- Use IUCN red-listed species </a:t>
          </a:r>
        </a:p>
      </dsp:txBody>
      <dsp:txXfrm rot="10800000">
        <a:off x="6462743" y="2438400"/>
        <a:ext cx="1730425" cy="2923562"/>
      </dsp:txXfrm>
    </dsp:sp>
    <dsp:sp modelId="{F2847CF2-231B-4B63-91A0-CB37F1520E19}">
      <dsp:nvSpPr>
        <dsp:cNvPr id="0" name=""/>
        <dsp:cNvSpPr/>
      </dsp:nvSpPr>
      <dsp:spPr>
        <a:xfrm>
          <a:off x="8496743" y="388921"/>
          <a:ext cx="1843833" cy="178816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C7A0B8-AA3D-47A5-A8CB-FE75C2E00E09}">
      <dsp:nvSpPr>
        <dsp:cNvPr id="0" name=""/>
        <dsp:cNvSpPr/>
      </dsp:nvSpPr>
      <dsp:spPr>
        <a:xfrm rot="10800000">
          <a:off x="8434255" y="2438400"/>
          <a:ext cx="1843833" cy="298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lumMod val="75000"/>
          </a:scheme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u="sng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OUTPUTS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1. Map of areas of greatest risk/concern of biotic MeHg to: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a</a:t>
          </a: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. </a:t>
          </a:r>
          <a:r>
            <a:rPr lang="en-US" sz="12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Human health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b. Eco health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ysClr val="window" lastClr="FFFFFF"/>
            </a:solidFill>
            <a:latin typeface="Century Gothic" panose="020B0502020202020204"/>
            <a:ea typeface="+mn-ea"/>
            <a:cs typeface="+mn-cs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entury Gothic" panose="020B0502020202020204"/>
              <a:ea typeface="+mn-ea"/>
              <a:cs typeface="+mn-cs"/>
            </a:rPr>
            <a:t>2. Prioritization of cost-effective biomonitoring </a:t>
          </a:r>
        </a:p>
      </dsp:txBody>
      <dsp:txXfrm rot="10800000">
        <a:off x="8490959" y="2438400"/>
        <a:ext cx="1730425" cy="29235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01AED-4B61-0849-838A-BF2F97C0B37D}">
      <dsp:nvSpPr>
        <dsp:cNvPr id="0" name=""/>
        <dsp:cNvSpPr/>
      </dsp:nvSpPr>
      <dsp:spPr>
        <a:xfrm>
          <a:off x="1543929" y="54506"/>
          <a:ext cx="2616297" cy="2616297"/>
        </a:xfrm>
        <a:prstGeom prst="ellipse">
          <a:avLst/>
        </a:prstGeom>
        <a:solidFill>
          <a:schemeClr val="bg1">
            <a:lumMod val="85000"/>
          </a:schemeClr>
        </a:solidFill>
        <a:ln>
          <a:solidFill>
            <a:srgbClr val="FFC000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Arial"/>
              <a:cs typeface="Arial"/>
            </a:rPr>
            <a:t>A. HAZARD –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Arial"/>
              <a:cs typeface="Arial"/>
            </a:rPr>
            <a:t>Variable 1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latin typeface="Arial"/>
              <a:cs typeface="Arial"/>
            </a:rPr>
            <a:t>(Hg source and deposition)</a:t>
          </a:r>
        </a:p>
      </dsp:txBody>
      <dsp:txXfrm>
        <a:off x="1892768" y="512358"/>
        <a:ext cx="1918618" cy="1177333"/>
      </dsp:txXfrm>
    </dsp:sp>
    <dsp:sp modelId="{47E8DFA8-A7B1-1149-AE10-A9F1E1A328D8}">
      <dsp:nvSpPr>
        <dsp:cNvPr id="0" name=""/>
        <dsp:cNvSpPr/>
      </dsp:nvSpPr>
      <dsp:spPr>
        <a:xfrm>
          <a:off x="2487976" y="1689692"/>
          <a:ext cx="2616297" cy="2616297"/>
        </a:xfrm>
        <a:prstGeom prst="ellipse">
          <a:avLst/>
        </a:prstGeom>
        <a:gradFill rotWithShape="0">
          <a:gsLst>
            <a:gs pos="0">
              <a:schemeClr val="l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Arial"/>
              <a:cs typeface="Arial"/>
            </a:rPr>
            <a:t>B. EXPOSURE – Variable 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latin typeface="Arial"/>
              <a:cs typeface="Arial"/>
            </a:rPr>
            <a:t>(sensitivity of ecosystem)</a:t>
          </a:r>
        </a:p>
      </dsp:txBody>
      <dsp:txXfrm>
        <a:off x="3288127" y="2365569"/>
        <a:ext cx="1569778" cy="1438963"/>
      </dsp:txXfrm>
    </dsp:sp>
    <dsp:sp modelId="{FC45F459-B1D4-D047-B6A5-0991A96E5605}">
      <dsp:nvSpPr>
        <dsp:cNvPr id="0" name=""/>
        <dsp:cNvSpPr/>
      </dsp:nvSpPr>
      <dsp:spPr>
        <a:xfrm>
          <a:off x="599881" y="1689692"/>
          <a:ext cx="2616297" cy="2616297"/>
        </a:xfrm>
        <a:prstGeom prst="ellipse">
          <a:avLst/>
        </a:prstGeom>
        <a:gradFill rotWithShape="0">
          <a:gsLst>
            <a:gs pos="0">
              <a:schemeClr val="l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Arial"/>
              <a:cs typeface="Arial"/>
            </a:rPr>
            <a:t>C. RECEPTOR – Variable  2, 3 &amp; 4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latin typeface="Arial"/>
              <a:cs typeface="Arial"/>
            </a:rPr>
            <a:t>(biotic trophic level)</a:t>
          </a:r>
        </a:p>
      </dsp:txBody>
      <dsp:txXfrm>
        <a:off x="846249" y="2365569"/>
        <a:ext cx="1569778" cy="14389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0.03692</cdr:x>
      <cdr:y>0.94943</cdr:y>
    </cdr:from>
    <cdr:to>
      <cdr:x>0.95439</cdr:x>
      <cdr:y>0.98949</cdr:y>
    </cdr:to>
    <cdr:grpSp>
      <cdr:nvGrpSpPr>
        <cdr:cNvPr id="19" name="Group 18">
          <a:extLst xmlns:a="http://schemas.openxmlformats.org/drawingml/2006/main">
            <a:ext uri="{FF2B5EF4-FFF2-40B4-BE49-F238E27FC236}">
              <a16:creationId xmlns:a16="http://schemas.microsoft.com/office/drawing/2014/main" xmlns="" id="{75460D6E-182D-4A20-B4F4-187B910AEF72}"/>
            </a:ext>
          </a:extLst>
        </cdr:cNvPr>
        <cdr:cNvGrpSpPr/>
      </cdr:nvGrpSpPr>
      <cdr:grpSpPr>
        <a:xfrm xmlns:a="http://schemas.openxmlformats.org/drawingml/2006/main">
          <a:off x="402615" y="4171984"/>
          <a:ext cx="10005071" cy="176032"/>
          <a:chOff x="474214" y="5208954"/>
          <a:chExt cx="11786023" cy="219808"/>
        </a:xfrm>
      </cdr:grpSpPr>
      <cdr:sp macro="" textlink="">
        <cdr:nvSpPr>
          <cdr:cNvPr id="11" name="TextBox 1"/>
          <cdr:cNvSpPr txBox="1"/>
        </cdr:nvSpPr>
        <cdr:spPr>
          <a:xfrm xmlns:a="http://schemas.openxmlformats.org/drawingml/2006/main">
            <a:off x="2032270" y="5208954"/>
            <a:ext cx="1041195" cy="205154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100" b="1">
                <a:solidFill>
                  <a:schemeClr val="accent3">
                    <a:lumMod val="75000"/>
                  </a:schemeClr>
                </a:solidFill>
                <a:latin typeface="Cronos Pro" pitchFamily="34" charset="0"/>
              </a:rPr>
              <a:t>Europe</a:t>
            </a:r>
          </a:p>
        </cdr:txBody>
      </cdr:sp>
      <cdr:sp macro="" textlink="">
        <cdr:nvSpPr>
          <cdr:cNvPr id="12" name="TextBox 1"/>
          <cdr:cNvSpPr txBox="1"/>
        </cdr:nvSpPr>
        <cdr:spPr>
          <a:xfrm xmlns:a="http://schemas.openxmlformats.org/drawingml/2006/main">
            <a:off x="4039151" y="5223608"/>
            <a:ext cx="1041194" cy="205154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100" b="1">
                <a:solidFill>
                  <a:schemeClr val="accent4"/>
                </a:solidFill>
                <a:latin typeface="Cronos Pro" pitchFamily="34" charset="0"/>
              </a:rPr>
              <a:t>Central America</a:t>
            </a:r>
          </a:p>
        </cdr:txBody>
      </cdr:sp>
      <cdr:sp macro="" textlink="">
        <cdr:nvSpPr>
          <cdr:cNvPr id="13" name="TextBox 1"/>
          <cdr:cNvSpPr txBox="1"/>
        </cdr:nvSpPr>
        <cdr:spPr>
          <a:xfrm xmlns:a="http://schemas.openxmlformats.org/drawingml/2006/main">
            <a:off x="5627943" y="5208954"/>
            <a:ext cx="1041194" cy="205154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100" b="1">
                <a:solidFill>
                  <a:schemeClr val="accent6">
                    <a:lumMod val="75000"/>
                  </a:schemeClr>
                </a:solidFill>
                <a:latin typeface="Cronos Pro" pitchFamily="34" charset="0"/>
              </a:rPr>
              <a:t>Africa</a:t>
            </a:r>
          </a:p>
        </cdr:txBody>
      </cdr:sp>
      <cdr:sp macro="" textlink="">
        <cdr:nvSpPr>
          <cdr:cNvPr id="14" name="TextBox 1"/>
          <cdr:cNvSpPr txBox="1"/>
        </cdr:nvSpPr>
        <cdr:spPr>
          <a:xfrm xmlns:a="http://schemas.openxmlformats.org/drawingml/2006/main">
            <a:off x="8383157" y="5223608"/>
            <a:ext cx="1041193" cy="205154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100" b="1">
                <a:solidFill>
                  <a:schemeClr val="accent2"/>
                </a:solidFill>
                <a:latin typeface="Cronos Pro" pitchFamily="34" charset="0"/>
              </a:rPr>
              <a:t>Asia</a:t>
            </a:r>
          </a:p>
        </cdr:txBody>
      </cdr:sp>
      <cdr:sp macro="" textlink="">
        <cdr:nvSpPr>
          <cdr:cNvPr id="15" name="TextBox 1"/>
          <cdr:cNvSpPr txBox="1"/>
        </cdr:nvSpPr>
        <cdr:spPr>
          <a:xfrm xmlns:a="http://schemas.openxmlformats.org/drawingml/2006/main">
            <a:off x="9969806" y="5216279"/>
            <a:ext cx="1041195" cy="205154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100" b="1">
                <a:solidFill>
                  <a:schemeClr val="accent5"/>
                </a:solidFill>
                <a:latin typeface="Cronos Pro" pitchFamily="34" charset="0"/>
              </a:rPr>
              <a:t>Caribbean</a:t>
            </a:r>
          </a:p>
        </cdr:txBody>
      </cdr:sp>
      <cdr:sp macro="" textlink="">
        <cdr:nvSpPr>
          <cdr:cNvPr id="16" name="TextBox 1"/>
          <cdr:cNvSpPr txBox="1"/>
        </cdr:nvSpPr>
        <cdr:spPr>
          <a:xfrm xmlns:a="http://schemas.openxmlformats.org/drawingml/2006/main">
            <a:off x="11219043" y="5216281"/>
            <a:ext cx="1041194" cy="205154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100" b="1">
                <a:solidFill>
                  <a:schemeClr val="tx2"/>
                </a:solidFill>
                <a:latin typeface="Cronos Pro" pitchFamily="34" charset="0"/>
              </a:rPr>
              <a:t>Oceania</a:t>
            </a:r>
          </a:p>
        </cdr:txBody>
      </cdr:sp>
      <cdr:sp macro="" textlink="">
        <cdr:nvSpPr>
          <cdr:cNvPr id="17" name="TextBox 1"/>
          <cdr:cNvSpPr txBox="1"/>
        </cdr:nvSpPr>
        <cdr:spPr>
          <a:xfrm xmlns:a="http://schemas.openxmlformats.org/drawingml/2006/main">
            <a:off x="3357014" y="5223608"/>
            <a:ext cx="957246" cy="205154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100" b="1">
                <a:solidFill>
                  <a:srgbClr val="CDC800"/>
                </a:solidFill>
                <a:latin typeface="Cronos Pro" pitchFamily="34" charset="0"/>
              </a:rPr>
              <a:t>North America</a:t>
            </a:r>
          </a:p>
        </cdr:txBody>
      </cdr:sp>
      <cdr:sp macro="" textlink="">
        <cdr:nvSpPr>
          <cdr:cNvPr id="18" name="TextBox 1"/>
          <cdr:cNvSpPr txBox="1"/>
        </cdr:nvSpPr>
        <cdr:spPr>
          <a:xfrm xmlns:a="http://schemas.openxmlformats.org/drawingml/2006/main">
            <a:off x="474214" y="5216281"/>
            <a:ext cx="957246" cy="205154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100" b="1" dirty="0">
                <a:solidFill>
                  <a:schemeClr val="accent1"/>
                </a:solidFill>
                <a:latin typeface="Cronos Pro" pitchFamily="34" charset="0"/>
              </a:rPr>
              <a:t>South America</a:t>
            </a:r>
          </a:p>
        </cdr:txBody>
      </cdr:sp>
    </cdr:grp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5F3AE5-7D70-4586-A6D6-E66B8595A3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4953439-D0CB-44E9-B008-3EFE255F93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610DD53-18F8-4C63-8147-8E39E9B7C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DFE745-B24B-4D77-8971-9226EE438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85AF374-FD92-4E6E-991E-E5F7F11E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48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E60855-69B1-48F8-BDDF-5C1A6D16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3E4EA42-FDC4-4473-A0C8-E8A1BDD3E7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2AECA58-61F9-4098-8F9B-BC7D8D398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8AEE26E-700C-4CE1-B0DE-718C6E32A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D3C84FE-2E22-4756-B7B3-526AA2DB9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5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0A2778A-C22B-423B-922E-82D92F51D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AC422D1-36C8-4201-8A75-B6BF7A741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E0AB35C-D0C6-471D-AE1F-DE5FEB815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2A1E44-FA33-46F8-996B-A0E7F6A44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27516F3-196D-4C17-845D-5D541916F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2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2C6410-7F7D-49A3-B7AD-557C3764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D7FEEF6-B6D3-4F26-9307-891BBB1C7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275EAD4-F4A6-481A-9D03-26B086B4C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A8CE981-28E5-40D4-851A-D0341B981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6E69766-CFE1-4BBC-91CA-5791F434C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06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5F8CB5-F9A8-4B87-86FF-3218E29CF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A74A059-E53C-4155-BE39-82870E3B9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F58552-E8FF-4299-9E58-A4C7FAF3D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231A2A0-760F-4C4B-B5AF-FF5F4D8A5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A1177A8-E9DE-47D6-B30A-458A085B2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1F42E5-0199-4637-AFE2-79731FE06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707785E-F582-452D-8278-59AB8A09E1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45FED9-53F5-4427-BB74-D1EB580B5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3D8AFC3-948B-4776-955E-722B72801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8025BB3-FECA-495B-BECE-DFAA4009D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0CE6432-EC0B-4B91-A8F4-4B54E13F4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84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9CDBEF-DD60-44BE-A773-EC251EB90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FF4739F-DCF8-4712-A9A9-4E2DF6AF9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6991AEA-749C-4EFE-960D-B34F6B0CB2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45DAAD5-7A38-4CD5-B758-C2D9D77B09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E6C3D0F-2ABF-4ECC-829E-A049303AFA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1D5AD7A-8503-44E4-83F3-C1ED8B7B3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02C789B-5A61-4438-93B0-F487C1C5C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8BCB5A8-CC72-4A0B-9943-7D48F8CAD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1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897550-DF40-4364-9A78-B27611F77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02AF962-C2F3-4CC6-8A0F-6413FC0C7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CD83970-609C-4823-BE10-7C9B9C63F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A190F54-EDDE-4A57-B9B0-AAB61ECBD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874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DBCB29B-BAA1-4D85-A733-3143A93C1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07AFCC3-AF30-49CC-9A4F-27FCF6EFB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1777F2A-2D09-4C13-A799-FB75F9629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9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FF2CC1-9BAD-4C85-B8FA-A48A65BCB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36A2B3-10BD-4910-9358-EF83CDB77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13E711A-A99D-4CA2-A5F5-1C6440BE2F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9EE04CC-E013-44FA-933D-79934A4ED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A223249-D7A1-415E-8EE4-80E53E3F5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FA6A219-B995-4A4C-BAF9-4C2CC9B44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047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EDD728-9698-448A-9B1D-09880A63C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B8FD201-2DCE-4B4C-98DC-C22AEADF96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CF4266E-3D9D-42C9-BF0D-6D8934D397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92C2C9A-6320-439B-B100-B16242BFB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259630-92B3-42EE-B380-969B880F3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27CF6FE-30AF-4AB0-96DA-A413C720E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69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35D65C5-0125-48E0-9B0E-6A655D7E7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C0C92C3-677D-46FD-A9EF-2E1CB25E0D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90C477-D29D-4EA4-A9CD-74BBB9D43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D134C-C7A4-4BE2-BE74-7F8E1A07EBBB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1563E1-8AB6-4F89-ADEC-C7594F9DB9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757172-3DBA-47EF-90FE-8D126E772D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0E33-FC3D-4FE6-80F2-DFB3CEC1B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23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cid:ii_15d7fa43d105a568" TargetMode="External"/><Relationship Id="rId4" Type="http://schemas.openxmlformats.org/officeDocument/2006/relationships/image" Target="../media/image17.jpg"/><Relationship Id="rId5" Type="http://schemas.openxmlformats.org/officeDocument/2006/relationships/hyperlink" Target="http://theconversation.com/counting-the-tuna-in-the-pacific-11686" TargetMode="External"/><Relationship Id="rId6" Type="http://schemas.openxmlformats.org/officeDocument/2006/relationships/hyperlink" Target="https://creativecommons.org/licenses/by-nd/4.0/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2">
            <a:extLst>
              <a:ext uri="{FF2B5EF4-FFF2-40B4-BE49-F238E27FC236}">
                <a16:creationId xmlns:a16="http://schemas.microsoft.com/office/drawing/2014/main" xmlns="" id="{90795B4D-5022-4A7F-A01D-8D880B7CDBE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5999584" y="0"/>
            <a:ext cx="6192415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24">
            <a:extLst>
              <a:ext uri="{FF2B5EF4-FFF2-40B4-BE49-F238E27FC236}">
                <a16:creationId xmlns:a16="http://schemas.microsoft.com/office/drawing/2014/main" xmlns="" id="{AFD19018-DE7C-4796-ADF2-AD2EB0FC0D9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6095999" y="0"/>
            <a:ext cx="3002281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26">
            <a:extLst>
              <a:ext uri="{FF2B5EF4-FFF2-40B4-BE49-F238E27FC236}">
                <a16:creationId xmlns:a16="http://schemas.microsoft.com/office/drawing/2014/main" xmlns="" id="{B1A0A2C2-4F85-44AF-8708-8DCA4B550C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9189624" y="0"/>
            <a:ext cx="3002281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003713C1-2FB2-413B-BF91-3AE41726FB7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6090991" y="3474720"/>
            <a:ext cx="6100914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FD39102-CE00-46C3-879E-4B9AD5586F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908" y="494048"/>
            <a:ext cx="2364317" cy="2395186"/>
          </a:xfrm>
          <a:prstGeom prst="rect">
            <a:avLst/>
          </a:prstGeom>
        </p:spPr>
      </p:pic>
      <p:pic>
        <p:nvPicPr>
          <p:cNvPr id="4" name="Picture 3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xmlns="" id="{155894E8-4D2F-4A55-A977-90A9002A48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775" y="1106473"/>
            <a:ext cx="2364317" cy="1170336"/>
          </a:xfrm>
          <a:prstGeom prst="rect">
            <a:avLst/>
          </a:prstGeom>
        </p:spPr>
      </p:pic>
      <p:pic>
        <p:nvPicPr>
          <p:cNvPr id="7" name="Picture 7" descr="C:\Users\sarah.johnson\Desktop\Communicaitons Pieces\INC-COP Posters\GMP logo.png">
            <a:extLst>
              <a:ext uri="{FF2B5EF4-FFF2-40B4-BE49-F238E27FC236}">
                <a16:creationId xmlns:a16="http://schemas.microsoft.com/office/drawing/2014/main" xmlns="" id="{0DCC3F99-806D-4CD3-9C88-8A0E2CAF0D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20908" y="4096087"/>
            <a:ext cx="5446184" cy="196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122" y="723578"/>
            <a:ext cx="5669822" cy="164550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Understanding the availability of global biotic Hg data –</a:t>
            </a:r>
            <a:b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and what to do with it all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34354AB-BB0F-48B4-A403-A3B942C42BD1}"/>
              </a:ext>
            </a:extLst>
          </p:cNvPr>
          <p:cNvSpPr txBox="1"/>
          <p:nvPr/>
        </p:nvSpPr>
        <p:spPr>
          <a:xfrm>
            <a:off x="254524" y="2889233"/>
            <a:ext cx="5178747" cy="35492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900" dirty="0"/>
              <a:t>David Evers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Biodiversity Research Institute – Executive Director and Chief Scientist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Global Mercury Partnership – Fate and Transport co-director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Global Mercury Assessment – Biotic Chapter lead author</a:t>
            </a:r>
          </a:p>
        </p:txBody>
      </p:sp>
    </p:spTree>
    <p:extLst>
      <p:ext uri="{BB962C8B-B14F-4D97-AF65-F5344CB8AC3E}">
        <p14:creationId xmlns:p14="http://schemas.microsoft.com/office/powerpoint/2010/main" val="40701031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3D83F26F-C55B-4A92-9AFF-4894D14E27C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/>
          </p:nvPr>
        </p:nvCxnSpPr>
        <p:spPr>
          <a:xfrm>
            <a:off x="6096000" y="1253414"/>
            <a:ext cx="0" cy="21209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Inline image 1">
            <a:extLst>
              <a:ext uri="{FF2B5EF4-FFF2-40B4-BE49-F238E27FC236}">
                <a16:creationId xmlns:a16="http://schemas.microsoft.com/office/drawing/2014/main" xmlns="" id="{0A0B8988-A06C-4032-A3F8-3042074492CD}"/>
              </a:ext>
            </a:extLst>
          </p:cNvPr>
          <p:cNvPicPr/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664" y="321735"/>
            <a:ext cx="5402385" cy="3984259"/>
          </a:xfrm>
          <a:prstGeom prst="rect">
            <a:avLst/>
          </a:prstGeom>
          <a:noFill/>
        </p:spPr>
      </p:pic>
      <p:pic>
        <p:nvPicPr>
          <p:cNvPr id="5" name="Picture 4" descr="A picture containing bird, water, blue, outdoor&#10;&#10;Description generated with very high confidence">
            <a:extLst>
              <a:ext uri="{FF2B5EF4-FFF2-40B4-BE49-F238E27FC236}">
                <a16:creationId xmlns:a16="http://schemas.microsoft.com/office/drawing/2014/main" xmlns="" id="{5E4BA836-BBC9-4820-A281-70C1AAAD9A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rcRect/>
          <a:stretch/>
        </p:blipFill>
        <p:spPr>
          <a:xfrm>
            <a:off x="321734" y="990101"/>
            <a:ext cx="5458816" cy="2647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481517-532D-4896-83CA-F7AD5F79E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011" y="4502330"/>
            <a:ext cx="10765410" cy="120726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Tuna muscle total Hg concentrations (not adjusted for size of individual fish)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CB635E9-DC85-4CCA-9E3C-A1431AAD25BE}"/>
              </a:ext>
            </a:extLst>
          </p:cNvPr>
          <p:cNvSpPr txBox="1"/>
          <p:nvPr/>
        </p:nvSpPr>
        <p:spPr>
          <a:xfrm>
            <a:off x="3454272" y="3437571"/>
            <a:ext cx="232627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5" tooltip="http://theconversation.com/counting-the-tuna-in-the-pacific-11686"/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6" tooltip="https://creativecommons.org/licenses/by-nd/4.0/"/>
              </a:rPr>
              <a:t>CC BY-ND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0333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3">
            <a:extLst>
              <a:ext uri="{FF2B5EF4-FFF2-40B4-BE49-F238E27FC236}">
                <a16:creationId xmlns:a16="http://schemas.microsoft.com/office/drawing/2014/main" xmlns="" id="{E862BE82-D00D-42C1-BF16-93AA37870C3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eform: Shape 15">
            <a:extLst>
              <a:ext uri="{FF2B5EF4-FFF2-40B4-BE49-F238E27FC236}">
                <a16:creationId xmlns:a16="http://schemas.microsoft.com/office/drawing/2014/main" xmlns="" id="{F6D92C2D-1D3D-4974-918C-06579FB354A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-2333" y="-2"/>
            <a:ext cx="5441859" cy="5654940"/>
          </a:xfrm>
          <a:custGeom>
            <a:avLst/>
            <a:gdLst>
              <a:gd name="connsiteX0" fmla="*/ 0 w 5441859"/>
              <a:gd name="connsiteY0" fmla="*/ 0 h 5654940"/>
              <a:gd name="connsiteX1" fmla="*/ 4400492 w 5441859"/>
              <a:gd name="connsiteY1" fmla="*/ 0 h 5654940"/>
              <a:gd name="connsiteX2" fmla="*/ 4484767 w 5441859"/>
              <a:gd name="connsiteY2" fmla="*/ 76595 h 5654940"/>
              <a:gd name="connsiteX3" fmla="*/ 5441859 w 5441859"/>
              <a:gd name="connsiteY3" fmla="*/ 2387221 h 5654940"/>
              <a:gd name="connsiteX4" fmla="*/ 2174140 w 5441859"/>
              <a:gd name="connsiteY4" fmla="*/ 5654940 h 5654940"/>
              <a:gd name="connsiteX5" fmla="*/ 156693 w 5441859"/>
              <a:gd name="connsiteY5" fmla="*/ 4957981 h 5654940"/>
              <a:gd name="connsiteX6" fmla="*/ 0 w 5441859"/>
              <a:gd name="connsiteY6" fmla="*/ 4820612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0" y="0"/>
                </a:moveTo>
                <a:lnTo>
                  <a:pt x="4400492" y="0"/>
                </a:lnTo>
                <a:lnTo>
                  <a:pt x="4484767" y="76595"/>
                </a:lnTo>
                <a:cubicBezTo>
                  <a:pt x="5076108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  <a:solidFill>
            <a:schemeClr val="bg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Content Placeholder 3" descr="A picture containing screenshot&#10;&#10;Description generated with high confiden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2277" y="1082000"/>
            <a:ext cx="6519723" cy="4221520"/>
          </a:xfrm>
          <a:prstGeom prst="rect">
            <a:avLst/>
          </a:prstGeom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6159F7-0BF8-4554-9CC3-117564353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242" y="632990"/>
            <a:ext cx="4062643" cy="1043409"/>
          </a:xfrm>
        </p:spPr>
        <p:txBody>
          <a:bodyPr>
            <a:normAutofit/>
          </a:bodyPr>
          <a:lstStyle/>
          <a:p>
            <a:r>
              <a:rPr lang="en-US" sz="3300"/>
              <a:t>INPUT 3 – Human health related data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18474" y="1774372"/>
            <a:ext cx="4064409" cy="2754086"/>
          </a:xfrm>
        </p:spPr>
        <p:txBody>
          <a:bodyPr anchor="t">
            <a:normAutofit/>
          </a:bodyPr>
          <a:lstStyle/>
          <a:p>
            <a:r>
              <a:rPr lang="en-US" sz="1800"/>
              <a:t>What are people  eating?</a:t>
            </a:r>
          </a:p>
          <a:p>
            <a:r>
              <a:rPr lang="en-US" sz="1800"/>
              <a:t>Where are the food items coming from?</a:t>
            </a:r>
          </a:p>
          <a:p>
            <a:r>
              <a:rPr lang="en-US" sz="1800"/>
              <a:t>What communities are at greatest risk?</a:t>
            </a:r>
          </a:p>
          <a:p>
            <a:r>
              <a:rPr lang="en-US" sz="1800"/>
              <a:t>Are high risk sectors within a population being impacted?</a:t>
            </a:r>
          </a:p>
        </p:txBody>
      </p:sp>
    </p:spTree>
    <p:extLst>
      <p:ext uri="{BB962C8B-B14F-4D97-AF65-F5344CB8AC3E}">
        <p14:creationId xmlns:p14="http://schemas.microsoft.com/office/powerpoint/2010/main" val="39588808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15460" y="745433"/>
          <a:ext cx="12076540" cy="60214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58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18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316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0935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117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0548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694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52919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26829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6991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Target Terrestrial Biomes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Associated Aquatic Ecosystems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rgbClr val="00206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Ecological Health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Bioindicators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Human and Ecological Health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Bioindicators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32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Freshwater and Marine Fish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Freshwater Birds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Marine Birds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Marine Mammals &amp; Sea Turtles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Freshwater Fish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Marine Fish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Marine Mammals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24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Arctic Tundra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Arctic Ocean and associated estuaries, lakes, rivers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Sticklebacks</a:t>
                      </a:r>
                      <a:r>
                        <a:rPr lang="en-US" sz="1100" baseline="30000">
                          <a:effectLst/>
                        </a:rPr>
                        <a:t>1</a:t>
                      </a:r>
                      <a:r>
                        <a:rPr lang="en-US" sz="1100">
                          <a:effectLst/>
                        </a:rPr>
                        <a:t> (freshwater);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Arctic Cod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r>
                        <a:rPr lang="en-US" sz="1100">
                          <a:effectLst/>
                        </a:rPr>
                        <a:t> Sculpin</a:t>
                      </a:r>
                      <a:r>
                        <a:rPr lang="en-US" sz="1100" baseline="30000">
                          <a:effectLst/>
                        </a:rPr>
                        <a:t>3</a:t>
                      </a:r>
                      <a:r>
                        <a:rPr lang="en-US" sz="1100">
                          <a:effectLst/>
                        </a:rPr>
                        <a:t> (marine)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Loons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4,5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Fulmars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Murres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Polar Bears</a:t>
                      </a:r>
                      <a:r>
                        <a:rPr lang="en-US" sz="1100" baseline="30000">
                          <a:effectLst/>
                        </a:rPr>
                        <a:t>7</a:t>
                      </a:r>
                      <a:r>
                        <a:rPr lang="en-US" sz="1100">
                          <a:effectLst/>
                        </a:rPr>
                        <a:t> Seals</a:t>
                      </a:r>
                      <a:r>
                        <a:rPr lang="en-US" sz="1100" baseline="300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Arctic Char</a:t>
                      </a:r>
                      <a:r>
                        <a:rPr lang="en-US" sz="1100" baseline="30000">
                          <a:effectLst/>
                        </a:rPr>
                        <a:t>9 </a:t>
                      </a:r>
                      <a:r>
                        <a:rPr lang="en-US" sz="1100">
                          <a:effectLst/>
                        </a:rPr>
                        <a:t>Arctic Grayling</a:t>
                      </a:r>
                      <a:r>
                        <a:rPr lang="en-US" sz="1100" baseline="300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Halibut</a:t>
                      </a:r>
                      <a:r>
                        <a:rPr lang="en-US" sz="1100" baseline="30000" dirty="0">
                          <a:effectLst/>
                        </a:rPr>
                        <a:t>11</a:t>
                      </a:r>
                      <a:r>
                        <a:rPr lang="en-US" sz="1100" dirty="0">
                          <a:effectLst/>
                        </a:rPr>
                        <a:t> Cod</a:t>
                      </a:r>
                      <a:r>
                        <a:rPr lang="en-US" sz="1100" baseline="30000" dirty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Beluga</a:t>
                      </a:r>
                      <a:r>
                        <a:rPr lang="en-US" sz="1100" baseline="30000" dirty="0">
                          <a:effectLst/>
                        </a:rPr>
                        <a:t>12, 2</a:t>
                      </a:r>
                      <a:r>
                        <a:rPr lang="en-US" sz="1100" dirty="0">
                          <a:effectLst/>
                        </a:rPr>
                        <a:t> Narwhal</a:t>
                      </a:r>
                      <a:r>
                        <a:rPr lang="en-US" sz="1100" baseline="30000" dirty="0">
                          <a:effectLst/>
                        </a:rPr>
                        <a:t>12, 2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65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Boreal Forest and Taiga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North Pacific and Atlantic Oceans and associated estuaries, lakes, rivers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Perch</a:t>
                      </a:r>
                      <a:r>
                        <a:rPr lang="en-US" sz="1100" baseline="30000">
                          <a:effectLst/>
                        </a:rPr>
                        <a:t>13 </a:t>
                      </a:r>
                      <a:r>
                        <a:rPr lang="en-US" sz="1100">
                          <a:effectLst/>
                        </a:rPr>
                        <a:t>   (freshwater);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Mummichogs</a:t>
                      </a:r>
                      <a:r>
                        <a:rPr lang="en-US" sz="1100" baseline="30000">
                          <a:effectLst/>
                        </a:rPr>
                        <a:t>14</a:t>
                      </a:r>
                      <a:r>
                        <a:rPr lang="en-US" sz="1100">
                          <a:effectLst/>
                        </a:rPr>
                        <a:t> (marine)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Loons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Eagles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Osprey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Songbirds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(Warblers, Flycatchers, Blackbirds)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Osprey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Petrels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Mink</a:t>
                      </a:r>
                      <a:r>
                        <a:rPr lang="en-US" sz="1100" baseline="30000">
                          <a:effectLst/>
                        </a:rPr>
                        <a:t>21,22</a:t>
                      </a:r>
                      <a:r>
                        <a:rPr lang="en-US" sz="1100">
                          <a:effectLst/>
                        </a:rPr>
                        <a:t> Otter</a:t>
                      </a:r>
                      <a:r>
                        <a:rPr lang="en-US" sz="1100" baseline="30000">
                          <a:effectLst/>
                        </a:rPr>
                        <a:t>21,22</a:t>
                      </a:r>
                      <a:r>
                        <a:rPr lang="en-US" sz="1100">
                          <a:effectLst/>
                        </a:rPr>
                        <a:t> Seals</a:t>
                      </a:r>
                      <a:r>
                        <a:rPr lang="en-US" sz="1100" baseline="30000">
                          <a:effectLst/>
                        </a:rPr>
                        <a:t>23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Catfish</a:t>
                      </a:r>
                      <a:r>
                        <a:rPr lang="en-US" sz="1100" baseline="30000" dirty="0">
                          <a:effectLst/>
                        </a:rPr>
                        <a:t>11</a:t>
                      </a:r>
                      <a:r>
                        <a:rPr lang="en-US" sz="1100" dirty="0">
                          <a:effectLst/>
                        </a:rPr>
                        <a:t> Pike</a:t>
                      </a:r>
                      <a:r>
                        <a:rPr lang="en-US" sz="1100" baseline="30000" dirty="0">
                          <a:effectLst/>
                        </a:rPr>
                        <a:t>10</a:t>
                      </a:r>
                      <a:r>
                        <a:rPr lang="en-US" sz="1100" dirty="0">
                          <a:effectLst/>
                        </a:rPr>
                        <a:t> Sauger</a:t>
                      </a:r>
                      <a:r>
                        <a:rPr lang="en-US" sz="1100" baseline="30000" dirty="0">
                          <a:effectLst/>
                        </a:rPr>
                        <a:t>10</a:t>
                      </a:r>
                      <a:r>
                        <a:rPr lang="en-US" sz="1100" dirty="0">
                          <a:effectLst/>
                        </a:rPr>
                        <a:t> Walleye</a:t>
                      </a:r>
                      <a:r>
                        <a:rPr lang="en-US" sz="1100" baseline="30000" dirty="0">
                          <a:effectLst/>
                        </a:rPr>
                        <a:t>10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Flounder</a:t>
                      </a:r>
                      <a:r>
                        <a:rPr lang="en-US" sz="1100" baseline="30000" dirty="0">
                          <a:effectLst/>
                        </a:rPr>
                        <a:t>11</a:t>
                      </a:r>
                      <a:r>
                        <a:rPr lang="en-US" sz="1100" dirty="0">
                          <a:effectLst/>
                        </a:rPr>
                        <a:t> Snapper</a:t>
                      </a:r>
                      <a:r>
                        <a:rPr lang="en-US" sz="1100" baseline="30000" dirty="0">
                          <a:effectLst/>
                        </a:rPr>
                        <a:t>11</a:t>
                      </a:r>
                      <a:r>
                        <a:rPr lang="en-US" sz="1100" dirty="0">
                          <a:effectLst/>
                        </a:rPr>
                        <a:t> Tuna</a:t>
                      </a:r>
                      <a:r>
                        <a:rPr lang="en-US" sz="1100" baseline="30000" dirty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Pilot Whale</a:t>
                      </a:r>
                      <a:r>
                        <a:rPr lang="en-US" sz="1100" baseline="30000" dirty="0">
                          <a:effectLst/>
                        </a:rPr>
                        <a:t>24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168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Temperate Broadleaf and Mixed Forest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North Pacific and Atlantic Oceans, Mediterranean and Caribbean Seas, and associated estuaries, lakes rivers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Perch</a:t>
                      </a:r>
                      <a:r>
                        <a:rPr lang="en-US" sz="1100" baseline="30000">
                          <a:effectLst/>
                        </a:rPr>
                        <a:t>13</a:t>
                      </a:r>
                      <a:r>
                        <a:rPr lang="en-US" sz="1100">
                          <a:effectLst/>
                        </a:rPr>
                        <a:t>    (freshwater);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Mummichogs</a:t>
                      </a:r>
                      <a:r>
                        <a:rPr lang="en-US" sz="1100" baseline="30000">
                          <a:effectLst/>
                        </a:rPr>
                        <a:t>14</a:t>
                      </a:r>
                      <a:r>
                        <a:rPr lang="en-US" sz="1100">
                          <a:effectLst/>
                        </a:rPr>
                        <a:t> Rockfish</a:t>
                      </a:r>
                      <a:r>
                        <a:rPr lang="en-US" sz="1100" baseline="30000">
                          <a:effectLst/>
                        </a:rPr>
                        <a:t>11</a:t>
                      </a:r>
                      <a:r>
                        <a:rPr lang="en-US" sz="1100">
                          <a:effectLst/>
                        </a:rPr>
                        <a:t> Sticklebacks</a:t>
                      </a:r>
                      <a:r>
                        <a:rPr lang="en-US" sz="1100" baseline="30000">
                          <a:effectLst/>
                        </a:rPr>
                        <a:t>25</a:t>
                      </a:r>
                      <a:r>
                        <a:rPr lang="en-US" sz="1100">
                          <a:effectLst/>
                        </a:rPr>
                        <a:t> (marine)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Loons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4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Grebes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5,26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Egrets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Herons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Osprey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Terns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Songbirds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(Warblers,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Flycatchers,Wrens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, Blackbirds, Sparrows)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Cormorants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Osprey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5,19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Terns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26,28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Otter</a:t>
                      </a:r>
                      <a:r>
                        <a:rPr lang="en-US" sz="1100" baseline="30000">
                          <a:effectLst/>
                        </a:rPr>
                        <a:t>21,22</a:t>
                      </a:r>
                      <a:r>
                        <a:rPr lang="en-US" sz="1100">
                          <a:effectLst/>
                        </a:rPr>
                        <a:t> Sea Turtles</a:t>
                      </a:r>
                      <a:r>
                        <a:rPr lang="en-US" sz="1100" baseline="30000">
                          <a:effectLst/>
                        </a:rPr>
                        <a:t>29</a:t>
                      </a:r>
                      <a:r>
                        <a:rPr lang="en-US" sz="1100">
                          <a:effectLst/>
                        </a:rPr>
                        <a:t> Seals</a:t>
                      </a:r>
                      <a:r>
                        <a:rPr lang="en-US" sz="1100" baseline="30000">
                          <a:effectLst/>
                        </a:rPr>
                        <a:t>23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Bass</a:t>
                      </a:r>
                      <a:r>
                        <a:rPr lang="en-US" sz="1100" baseline="30000">
                          <a:effectLst/>
                        </a:rPr>
                        <a:t>10,30,31</a:t>
                      </a:r>
                      <a:r>
                        <a:rPr lang="en-US" sz="1100">
                          <a:effectLst/>
                        </a:rPr>
                        <a:t> Bream</a:t>
                      </a:r>
                      <a:r>
                        <a:rPr lang="en-US" sz="1100" baseline="30000">
                          <a:effectLst/>
                        </a:rPr>
                        <a:t>11</a:t>
                      </a:r>
                      <a:r>
                        <a:rPr lang="en-US" sz="1100">
                          <a:effectLst/>
                        </a:rPr>
                        <a:t> Mullet</a:t>
                      </a:r>
                      <a:r>
                        <a:rPr lang="en-US" sz="1100" baseline="30000">
                          <a:effectLst/>
                        </a:rPr>
                        <a:t>11</a:t>
                      </a:r>
                      <a:r>
                        <a:rPr lang="en-US" sz="1100">
                          <a:effectLst/>
                        </a:rPr>
                        <a:t> Walleye</a:t>
                      </a:r>
                      <a:r>
                        <a:rPr lang="en-US" sz="1100" baseline="300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Barracuda</a:t>
                      </a:r>
                      <a:r>
                        <a:rPr lang="en-US" sz="1100" baseline="30000">
                          <a:effectLst/>
                        </a:rPr>
                        <a:t>11 </a:t>
                      </a:r>
                      <a:r>
                        <a:rPr lang="en-US" sz="1100">
                          <a:effectLst/>
                        </a:rPr>
                        <a:t>Mackerel</a:t>
                      </a:r>
                      <a:r>
                        <a:rPr lang="en-US" sz="1100" baseline="30000">
                          <a:effectLst/>
                        </a:rPr>
                        <a:t>11</a:t>
                      </a:r>
                      <a:r>
                        <a:rPr lang="en-US" sz="1100">
                          <a:effectLst/>
                        </a:rPr>
                        <a:t> Mullet</a:t>
                      </a:r>
                      <a:r>
                        <a:rPr lang="en-US" sz="1100" baseline="30000">
                          <a:effectLst/>
                        </a:rPr>
                        <a:t>11</a:t>
                      </a:r>
                      <a:r>
                        <a:rPr lang="en-US" sz="1100">
                          <a:effectLst/>
                        </a:rPr>
                        <a:t> Scabbard-fish</a:t>
                      </a:r>
                      <a:r>
                        <a:rPr lang="en-US" sz="1100" baseline="30000">
                          <a:effectLst/>
                        </a:rPr>
                        <a:t>11</a:t>
                      </a:r>
                      <a:r>
                        <a:rPr lang="en-US" sz="1100">
                          <a:effectLst/>
                        </a:rPr>
                        <a:t> Sharks</a:t>
                      </a:r>
                      <a:r>
                        <a:rPr lang="en-US" sz="1100" baseline="30000">
                          <a:effectLst/>
                        </a:rPr>
                        <a:t>11,32</a:t>
                      </a:r>
                      <a:r>
                        <a:rPr lang="en-US" sz="1100">
                          <a:effectLst/>
                        </a:rPr>
                        <a:t>  Tuna</a:t>
                      </a:r>
                      <a:r>
                        <a:rPr lang="en-US" sz="1100" baseline="30000">
                          <a:effectLst/>
                        </a:rPr>
                        <a:t>11,32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638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Tropical Rainforest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South Pacific and South Atlantic and Indian Oceans and associated estuaries, lakes, rivers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Catfish</a:t>
                      </a:r>
                      <a:r>
                        <a:rPr lang="en-US" sz="1100" baseline="30000" dirty="0">
                          <a:effectLst/>
                        </a:rPr>
                        <a:t>23      </a:t>
                      </a:r>
                      <a:r>
                        <a:rPr lang="en-US" sz="1100" dirty="0">
                          <a:effectLst/>
                        </a:rPr>
                        <a:t>Piranha</a:t>
                      </a:r>
                      <a:r>
                        <a:rPr lang="en-US" sz="1100" baseline="30000" dirty="0">
                          <a:effectLst/>
                        </a:rPr>
                        <a:t>34  </a:t>
                      </a:r>
                      <a:r>
                        <a:rPr lang="en-US" sz="1100" dirty="0">
                          <a:effectLst/>
                        </a:rPr>
                        <a:t>Snook</a:t>
                      </a:r>
                      <a:r>
                        <a:rPr lang="en-US" sz="1100" baseline="30000" dirty="0">
                          <a:effectLst/>
                        </a:rPr>
                        <a:t>11</a:t>
                      </a:r>
                      <a:r>
                        <a:rPr lang="en-US" sz="1100" dirty="0">
                          <a:effectLst/>
                        </a:rPr>
                        <a:t>   (freshwater);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Bay Snook</a:t>
                      </a:r>
                      <a:r>
                        <a:rPr lang="en-US" sz="1100" baseline="30000" dirty="0">
                          <a:effectLst/>
                        </a:rPr>
                        <a:t>11,34</a:t>
                      </a:r>
                      <a:r>
                        <a:rPr lang="en-US" sz="1100" dirty="0">
                          <a:effectLst/>
                        </a:rPr>
                        <a:t> (marine)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Egrets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Herons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Kingfishers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35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Songbirds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(Wrens, Thrushes, Flycatchers)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Albatrosses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37,38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Noddy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 Shearwaters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Terns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Tropicbirds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Otter</a:t>
                      </a:r>
                      <a:r>
                        <a:rPr lang="en-US" sz="1100" baseline="30000" dirty="0">
                          <a:effectLst/>
                        </a:rPr>
                        <a:t>40</a:t>
                      </a:r>
                      <a:r>
                        <a:rPr lang="en-US" sz="1100" dirty="0">
                          <a:effectLst/>
                        </a:rPr>
                        <a:t> Sea Turtles</a:t>
                      </a:r>
                      <a:r>
                        <a:rPr lang="en-US" sz="1100" baseline="30000" dirty="0">
                          <a:effectLst/>
                        </a:rPr>
                        <a:t>29</a:t>
                      </a:r>
                      <a:r>
                        <a:rPr lang="en-US" sz="1100" dirty="0">
                          <a:effectLst/>
                        </a:rPr>
                        <a:t> Seals</a:t>
                      </a:r>
                      <a:r>
                        <a:rPr lang="en-US" sz="1100" baseline="30000" dirty="0">
                          <a:effectLst/>
                        </a:rPr>
                        <a:t>41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Catfish</a:t>
                      </a:r>
                      <a:r>
                        <a:rPr lang="en-US" sz="1100" baseline="30000" dirty="0">
                          <a:effectLst/>
                        </a:rPr>
                        <a:t>11</a:t>
                      </a:r>
                      <a:r>
                        <a:rPr lang="en-US" sz="1100" dirty="0">
                          <a:effectLst/>
                        </a:rPr>
                        <a:t> Snakehead</a:t>
                      </a:r>
                      <a:r>
                        <a:rPr lang="en-US" sz="1100" baseline="30000" dirty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Barracuda</a:t>
                      </a:r>
                      <a:r>
                        <a:rPr lang="en-US" sz="1100" baseline="30000" dirty="0">
                          <a:effectLst/>
                        </a:rPr>
                        <a:t>11</a:t>
                      </a:r>
                      <a:r>
                        <a:rPr lang="en-US" sz="1100" dirty="0">
                          <a:effectLst/>
                        </a:rPr>
                        <a:t> Grouper</a:t>
                      </a:r>
                      <a:r>
                        <a:rPr lang="en-US" sz="1100" baseline="30000" dirty="0">
                          <a:effectLst/>
                        </a:rPr>
                        <a:t>42</a:t>
                      </a:r>
                      <a:r>
                        <a:rPr lang="en-US" sz="1100" dirty="0">
                          <a:effectLst/>
                        </a:rPr>
                        <a:t> Sharks</a:t>
                      </a:r>
                      <a:r>
                        <a:rPr lang="en-US" sz="1100" baseline="30000" dirty="0">
                          <a:effectLst/>
                        </a:rPr>
                        <a:t>43,44</a:t>
                      </a:r>
                      <a:r>
                        <a:rPr lang="en-US" sz="1100" dirty="0">
                          <a:effectLst/>
                        </a:rPr>
                        <a:t> Snapper</a:t>
                      </a:r>
                      <a:r>
                        <a:rPr lang="en-US" sz="1100" baseline="30000" dirty="0">
                          <a:effectLst/>
                        </a:rPr>
                        <a:t>11</a:t>
                      </a:r>
                      <a:r>
                        <a:rPr lang="en-US" sz="1100" dirty="0">
                          <a:effectLst/>
                        </a:rPr>
                        <a:t> Swordfish</a:t>
                      </a:r>
                      <a:r>
                        <a:rPr lang="en-US" sz="1100" baseline="30000" dirty="0">
                          <a:effectLst/>
                        </a:rPr>
                        <a:t>11,45</a:t>
                      </a:r>
                      <a:r>
                        <a:rPr lang="en-US" sz="1100" dirty="0">
                          <a:effectLst/>
                        </a:rPr>
                        <a:t> Tuna</a:t>
                      </a:r>
                      <a:r>
                        <a:rPr lang="en-US" sz="1100" baseline="30000" dirty="0">
                          <a:effectLst/>
                        </a:rPr>
                        <a:t>11,45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344" marR="63344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xmlns="" id="{E54BCFD0-0AD9-41AD-A315-7E348B51DC38}"/>
              </a:ext>
            </a:extLst>
          </p:cNvPr>
          <p:cNvSpPr txBox="1">
            <a:spLocks/>
          </p:cNvSpPr>
          <p:nvPr/>
        </p:nvSpPr>
        <p:spPr>
          <a:xfrm>
            <a:off x="1894281" y="-123784"/>
            <a:ext cx="10364451" cy="1004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</a:t>
            </a:r>
            <a:r>
              <a:rPr lang="en-US" sz="2800" dirty="0"/>
              <a:t>Input 4 - bioindicators / Species of concern matrix </a:t>
            </a:r>
          </a:p>
          <a:p>
            <a:r>
              <a:rPr lang="en-US" sz="2800" dirty="0"/>
              <a:t>(</a:t>
            </a:r>
            <a:r>
              <a:rPr lang="en-US" sz="2800" cap="none" dirty="0"/>
              <a:t>published in STOTEN)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FF14523D-907B-49CA-9948-1AB3ACAE177A}"/>
              </a:ext>
            </a:extLst>
          </p:cNvPr>
          <p:cNvSpPr/>
          <p:nvPr/>
        </p:nvSpPr>
        <p:spPr>
          <a:xfrm>
            <a:off x="4343400" y="601501"/>
            <a:ext cx="2343150" cy="7815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76CA2733-FD45-43E1-A32B-AF5015AC0DDF}"/>
              </a:ext>
            </a:extLst>
          </p:cNvPr>
          <p:cNvSpPr/>
          <p:nvPr/>
        </p:nvSpPr>
        <p:spPr>
          <a:xfrm>
            <a:off x="8811370" y="601500"/>
            <a:ext cx="2675779" cy="78153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1F69ADE-DE99-4286-BCFE-1A1CBF08A21F}"/>
              </a:ext>
            </a:extLst>
          </p:cNvPr>
          <p:cNvSpPr/>
          <p:nvPr/>
        </p:nvSpPr>
        <p:spPr>
          <a:xfrm>
            <a:off x="2708910" y="1383030"/>
            <a:ext cx="5383530" cy="53838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2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xmlns="" id="{A9174D01-8F29-4660-916E-4B1E01F6A9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8063709"/>
              </p:ext>
            </p:extLst>
          </p:nvPr>
        </p:nvGraphicFramePr>
        <p:xfrm>
          <a:off x="2091690" y="2087196"/>
          <a:ext cx="5704156" cy="4360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3AEAFA5A-4579-495B-96F3-8A6E17F4B0AB}"/>
              </a:ext>
            </a:extLst>
          </p:cNvPr>
          <p:cNvCxnSpPr/>
          <p:nvPr/>
        </p:nvCxnSpPr>
        <p:spPr>
          <a:xfrm flipH="1">
            <a:off x="3003550" y="6945630"/>
            <a:ext cx="1882140" cy="2819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2">
            <a:extLst>
              <a:ext uri="{FF2B5EF4-FFF2-40B4-BE49-F238E27FC236}">
                <a16:creationId xmlns:a16="http://schemas.microsoft.com/office/drawing/2014/main" xmlns="" id="{9712C996-F5DB-4596-AF7B-9CB82007C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1642" y="2330681"/>
            <a:ext cx="3858358" cy="4031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Biological Hg Hotspot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(a geographic area where the environmental Hg concentrations are sufficient to be methylated at levels of significant biological concern for ecological and human health.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600" dirty="0">
              <a:solidFill>
                <a:srgbClr val="24242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e.g.,  </a:t>
            </a:r>
            <a:r>
              <a:rPr lang="en-US" altLang="en-US" sz="1600" dirty="0" err="1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Tigerfish</a:t>
            </a:r>
            <a:r>
              <a:rPr lang="en-US" altLang="en-US" sz="16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living in tropical river floodplains downstream from ASGM activities are likely high in Hg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rgbClr val="24242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b="1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600" dirty="0">
              <a:solidFill>
                <a:srgbClr val="24242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e.g., Croaker in bays of the Caribbean Sea fed by currents from the delta of the  </a:t>
            </a:r>
            <a:r>
              <a:rPr lang="en-US" altLang="en-US" sz="1600" dirty="0" err="1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Orinico</a:t>
            </a:r>
            <a:r>
              <a:rPr lang="en-US" altLang="en-US" sz="16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River  with ASGM activities are likely high in Hg</a:t>
            </a: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xmlns="" id="{7F56820D-ED73-482B-96D8-0F40600C5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630" y="821457"/>
            <a:ext cx="1061554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OUTPUT 1.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Relationship among key variables of the environmental Hg issue: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(A) Hazard; (B) Exposure; and (C) Receptor.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242424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xmlns="" id="{04B87346-B2A2-4A7F-A33D-A7F233C9F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03D535D5-8E09-4C37-A6FD-3EB3FAF33296}"/>
              </a:ext>
            </a:extLst>
          </p:cNvPr>
          <p:cNvCxnSpPr>
            <a:cxnSpLocks/>
          </p:cNvCxnSpPr>
          <p:nvPr/>
        </p:nvCxnSpPr>
        <p:spPr>
          <a:xfrm flipH="1">
            <a:off x="5040630" y="3897630"/>
            <a:ext cx="2531012" cy="651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xmlns="" id="{7F387C81-C910-49F0-AE61-2159E1FA80D5}"/>
              </a:ext>
            </a:extLst>
          </p:cNvPr>
          <p:cNvSpPr/>
          <p:nvPr/>
        </p:nvSpPr>
        <p:spPr>
          <a:xfrm>
            <a:off x="4562573" y="4260949"/>
            <a:ext cx="725864" cy="5938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5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CE1B5A-8E6A-4D45-AF66-355BB4298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HBM – awareness raising efforts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7E7A6B1-E64F-439D-8B50-95CD18865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8587" y="1665599"/>
            <a:ext cx="3232591" cy="823912"/>
          </a:xfrm>
        </p:spPr>
        <p:txBody>
          <a:bodyPr/>
          <a:lstStyle/>
          <a:p>
            <a:r>
              <a:rPr lang="en-US" dirty="0"/>
              <a:t>IPEN-BRI Phase 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FB65DD8-BBC9-482D-97B4-9368188128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8587" y="2505075"/>
            <a:ext cx="3661756" cy="368458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24 countries (2015-16)</a:t>
            </a:r>
          </a:p>
          <a:p>
            <a:r>
              <a:rPr lang="en-US" dirty="0"/>
              <a:t>Based on hair total Hg analyses from all adults (n=30/country)</a:t>
            </a:r>
          </a:p>
          <a:p>
            <a:r>
              <a:rPr lang="en-US" dirty="0"/>
              <a:t>NGOs worked with communities to gather hair samples</a:t>
            </a:r>
          </a:p>
          <a:p>
            <a:r>
              <a:rPr lang="en-US" dirty="0"/>
              <a:t>Focused on Hg contaminated sites</a:t>
            </a:r>
          </a:p>
          <a:p>
            <a:r>
              <a:rPr lang="en-US" dirty="0"/>
              <a:t>Fish Hg sampled gathered</a:t>
            </a:r>
          </a:p>
          <a:p>
            <a:r>
              <a:rPr lang="en-US" dirty="0"/>
              <a:t>Results published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7F18C542-59A4-403A-A63C-E3D3773CB7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214730" y="1681163"/>
            <a:ext cx="3339130" cy="823912"/>
          </a:xfrm>
        </p:spPr>
        <p:txBody>
          <a:bodyPr/>
          <a:lstStyle/>
          <a:p>
            <a:r>
              <a:rPr lang="en-US" dirty="0"/>
              <a:t>UNEP-IPEN-BRI Phase 2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4F4C1CAE-540C-43A2-99AB-C30CDD106D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214731" y="2505075"/>
            <a:ext cx="3339130" cy="368458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26 countries (2017)</a:t>
            </a:r>
          </a:p>
          <a:p>
            <a:r>
              <a:rPr lang="en-US" dirty="0"/>
              <a:t>Emphasis on Indo-Pacific countries</a:t>
            </a:r>
          </a:p>
          <a:p>
            <a:r>
              <a:rPr lang="en-US" dirty="0"/>
              <a:t>Based on hair total Hg analyses from women 18-44 years (n=30/country)</a:t>
            </a:r>
          </a:p>
          <a:p>
            <a:r>
              <a:rPr lang="en-US" dirty="0"/>
              <a:t>NGOs worked with Ministries and communities to gather hair samples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xmlns="" id="{40E093C7-1830-4BFD-B5CB-8D9DAE99E133}"/>
              </a:ext>
            </a:extLst>
          </p:cNvPr>
          <p:cNvSpPr txBox="1">
            <a:spLocks/>
          </p:cNvSpPr>
          <p:nvPr/>
        </p:nvSpPr>
        <p:spPr>
          <a:xfrm>
            <a:off x="7785057" y="1681163"/>
            <a:ext cx="3339130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BCRC-IPEN-BRI Phase 3</a:t>
            </a:r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xmlns="" id="{5E3BD29C-C699-4ABE-82F0-A12418F31A6E}"/>
              </a:ext>
            </a:extLst>
          </p:cNvPr>
          <p:cNvSpPr txBox="1">
            <a:spLocks/>
          </p:cNvSpPr>
          <p:nvPr/>
        </p:nvSpPr>
        <p:spPr>
          <a:xfrm>
            <a:off x="7785058" y="2505075"/>
            <a:ext cx="3339130" cy="36845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~30 countries (2018)</a:t>
            </a:r>
          </a:p>
          <a:p>
            <a:r>
              <a:rPr lang="en-US" dirty="0"/>
              <a:t>Emphasis on SIDS</a:t>
            </a:r>
          </a:p>
          <a:p>
            <a:r>
              <a:rPr lang="en-US" dirty="0"/>
              <a:t>Based on hair total Hg analyses (n= 30/ country)</a:t>
            </a:r>
          </a:p>
          <a:p>
            <a:r>
              <a:rPr lang="en-US" dirty="0"/>
              <a:t>BCRC/NGOs will work with Ministries and communities to gather hair samples</a:t>
            </a:r>
          </a:p>
          <a:p>
            <a:r>
              <a:rPr lang="en-US" dirty="0"/>
              <a:t>Ethics reviews </a:t>
            </a:r>
          </a:p>
        </p:txBody>
      </p:sp>
    </p:spTree>
    <p:extLst>
      <p:ext uri="{BB962C8B-B14F-4D97-AF65-F5344CB8AC3E}">
        <p14:creationId xmlns:p14="http://schemas.microsoft.com/office/powerpoint/2010/main" val="2510536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xmlns="" id="{A4AC5506-6312-4701-8D3C-40187889A9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BDFA43-7E32-406A-9373-BF40DD350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Human hair mean Hg concentrations by region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00000000-0008-0000-03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150930"/>
              </p:ext>
            </p:extLst>
          </p:nvPr>
        </p:nvGraphicFramePr>
        <p:xfrm>
          <a:off x="643467" y="1675227"/>
          <a:ext cx="10905066" cy="4394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87062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4AC5506-6312-4701-8D3C-40187889A9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BDFA43-7E32-406A-9373-BF40DD350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% over 1ppm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00000000-0008-0000-02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9173210"/>
              </p:ext>
            </p:extLst>
          </p:nvPr>
        </p:nvGraphicFramePr>
        <p:xfrm>
          <a:off x="643467" y="1675227"/>
          <a:ext cx="10905066" cy="4394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3458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>
            <a:extLst>
              <a:ext uri="{FF2B5EF4-FFF2-40B4-BE49-F238E27FC236}">
                <a16:creationId xmlns:a16="http://schemas.microsoft.com/office/drawing/2014/main" xmlns="" id="{A4AC5506-6312-4701-8D3C-40187889A9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BDFA43-7E32-406A-9373-BF40DD350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Mean by Region w/ BRI data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00000000-0008-0000-04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4650433"/>
              </p:ext>
            </p:extLst>
          </p:nvPr>
        </p:nvGraphicFramePr>
        <p:xfrm>
          <a:off x="643467" y="1675227"/>
          <a:ext cx="10905066" cy="4394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9111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0">
            <a:extLst>
              <a:ext uri="{FF2B5EF4-FFF2-40B4-BE49-F238E27FC236}">
                <a16:creationId xmlns:a16="http://schemas.microsoft.com/office/drawing/2014/main" xmlns="" id="{A4AC5506-6312-4701-8D3C-40187889A9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BDFA43-7E32-406A-9373-BF40DD350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Mean by country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8349850"/>
              </p:ext>
            </p:extLst>
          </p:nvPr>
        </p:nvGraphicFramePr>
        <p:xfrm>
          <a:off x="643467" y="1675227"/>
          <a:ext cx="10905066" cy="4394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395054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xmlns="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BDFA43-7E32-406A-9373-BF40DD350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US" sz="2600">
                <a:solidFill>
                  <a:schemeClr val="bg1"/>
                </a:solidFill>
              </a:rPr>
              <a:t>% above 3 thresholds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00000000-0008-0000-07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5400547"/>
              </p:ext>
            </p:extLst>
          </p:nvPr>
        </p:nvGraphicFramePr>
        <p:xfrm>
          <a:off x="4038600" y="0"/>
          <a:ext cx="71881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6558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F80801D-BC31-4870-9CCE-D8307F37A5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" y="12082"/>
            <a:ext cx="12192003" cy="684591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24BAFCB3-4393-44A7-B062-8FCC7B4E41E4}"/>
              </a:ext>
            </a:extLst>
          </p:cNvPr>
          <p:cNvSpPr/>
          <p:nvPr/>
        </p:nvSpPr>
        <p:spPr>
          <a:xfrm>
            <a:off x="4270342" y="3591612"/>
            <a:ext cx="1825658" cy="8861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4A64B363-6813-4E76-ADB8-1F594B8E532F}"/>
              </a:ext>
            </a:extLst>
          </p:cNvPr>
          <p:cNvSpPr/>
          <p:nvPr/>
        </p:nvSpPr>
        <p:spPr>
          <a:xfrm>
            <a:off x="7071674" y="2542880"/>
            <a:ext cx="1825658" cy="8861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3BBD5545-EF70-4626-B558-1B74D489C9C4}"/>
              </a:ext>
            </a:extLst>
          </p:cNvPr>
          <p:cNvSpPr/>
          <p:nvPr/>
        </p:nvSpPr>
        <p:spPr>
          <a:xfrm>
            <a:off x="2141454" y="208960"/>
            <a:ext cx="2317423" cy="13558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58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247AB924-1B87-43FC-B7C7-B112D5C51A0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xmlns="" id="{DAD2B705-4A9B-408D-AA80-4F41045E09D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/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xmlns="" id="{99AE2756-0FC4-4155-83E7-58AAAB63E75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/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Mercury Sampling in Cosmetics, People, and Seafood">
            <a:extLst>
              <a:ext uri="{FF2B5EF4-FFF2-40B4-BE49-F238E27FC236}">
                <a16:creationId xmlns:a16="http://schemas.microsoft.com/office/drawing/2014/main" xmlns="" id="{2B68B6D8-4E2D-41F1-931E-BA54779C0E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7366" y="307731"/>
            <a:ext cx="3090956" cy="39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cal, Regional, and Global Biomonitoring">
            <a:extLst>
              <a:ext uri="{FF2B5EF4-FFF2-40B4-BE49-F238E27FC236}">
                <a16:creationId xmlns:a16="http://schemas.microsoft.com/office/drawing/2014/main" xmlns="" id="{8B448CCA-7D49-49EA-B3AA-E6C89397ED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85729" y="1160678"/>
            <a:ext cx="3433324" cy="229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xmlns="" id="{818DC98F-4057-4645-B948-F604F39A9CF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/>
          </p:nvPr>
        </p:nvCxnSpPr>
        <p:spPr>
          <a:xfrm>
            <a:off x="8129685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Mercury in the Global Environment">
            <a:extLst>
              <a:ext uri="{FF2B5EF4-FFF2-40B4-BE49-F238E27FC236}">
                <a16:creationId xmlns:a16="http://schemas.microsoft.com/office/drawing/2014/main" xmlns="" id="{91530FEB-7FEE-41B3-A0DD-112096DF64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17596" y="330045"/>
            <a:ext cx="3088174" cy="39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5D2302-5186-4205-A0B8-ABFE8AD64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400">
                <a:solidFill>
                  <a:schemeClr val="bg1"/>
                </a:solidFill>
              </a:rPr>
              <a:t>How to communicate needs to countries and their ministries</a:t>
            </a:r>
          </a:p>
        </p:txBody>
      </p:sp>
    </p:spTree>
    <p:extLst>
      <p:ext uri="{BB962C8B-B14F-4D97-AF65-F5344CB8AC3E}">
        <p14:creationId xmlns:p14="http://schemas.microsoft.com/office/powerpoint/2010/main" val="751100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8">
            <a:extLst>
              <a:ext uri="{FF2B5EF4-FFF2-40B4-BE49-F238E27FC236}">
                <a16:creationId xmlns:a16="http://schemas.microsoft.com/office/drawing/2014/main" xmlns="" id="{3FCC729B-E528-40C3-82D3-BA4375575E8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 flipH="1" flipV="1">
            <a:off x="960120" y="0"/>
            <a:ext cx="11218661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xmlns="" id="{58F1FB8D-1842-4A04-998D-6CF047AB279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 flipH="1" flipV="1">
            <a:off x="1420248" y="0"/>
            <a:ext cx="10771752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Content Placeholder 2"/>
          <p:cNvPicPr>
            <a:picLocks noChangeAspect="1"/>
          </p:cNvPicPr>
          <p:nvPr/>
        </p:nvPicPr>
        <p:blipFill rotWithShape="1">
          <a:blip r:embed="rId2"/>
          <a:srcRect r="9855"/>
          <a:stretch/>
        </p:blipFill>
        <p:spPr>
          <a:xfrm>
            <a:off x="480060" y="1249263"/>
            <a:ext cx="3425957" cy="4358992"/>
          </a:xfrm>
          <a:prstGeom prst="rect">
            <a:avLst/>
          </a:prstGeom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4039" y="365125"/>
            <a:ext cx="7164493" cy="1325563"/>
          </a:xfrm>
        </p:spPr>
        <p:txBody>
          <a:bodyPr>
            <a:normAutofit/>
          </a:bodyPr>
          <a:lstStyle/>
          <a:p>
            <a:r>
              <a:rPr lang="en-US" sz="4100" b="1" dirty="0">
                <a:solidFill>
                  <a:schemeClr val="bg1"/>
                </a:solidFill>
              </a:rPr>
              <a:t>An approach toward global Hg biomonitoring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387515" y="1951348"/>
            <a:ext cx="7511260" cy="4760537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The UN Environment toolkit is used as a basis for Minamata Initial assessments in 105 countries around the world (2015 to 2019)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Biodiversity Research Institute is conducting or assisting with MIAs in around 40 of these countries (which provide helpful insight while  developing pilot studies)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The Toolkit could serve as a template concept for biomonitoring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To conduct biomonitoring  in a cost-effective and time-efficient way we need to identify the key inputs (i.e., variables) and outputs (e.g., biological Hg hotspots)</a:t>
            </a:r>
          </a:p>
        </p:txBody>
      </p:sp>
    </p:spTree>
    <p:extLst>
      <p:ext uri="{BB962C8B-B14F-4D97-AF65-F5344CB8AC3E}">
        <p14:creationId xmlns:p14="http://schemas.microsoft.com/office/powerpoint/2010/main" val="1997856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2382" y="262478"/>
            <a:ext cx="9752113" cy="83266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3600" dirty="0"/>
              <a:t>Key inputs and outputs needed toward biomonitoring: Caribbean Islands example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166494"/>
              </p:ext>
            </p:extLst>
          </p:nvPr>
        </p:nvGraphicFramePr>
        <p:xfrm>
          <a:off x="809255" y="1357620"/>
          <a:ext cx="1059947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xmlns="" id="{A47E185F-D7CD-43C9-8FA4-B80612215CE5}"/>
              </a:ext>
            </a:extLst>
          </p:cNvPr>
          <p:cNvSpPr/>
          <p:nvPr/>
        </p:nvSpPr>
        <p:spPr>
          <a:xfrm>
            <a:off x="2934065" y="1393271"/>
            <a:ext cx="2292164" cy="2375555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3B376969-8837-4AAE-96C5-9CA930D23216}"/>
              </a:ext>
            </a:extLst>
          </p:cNvPr>
          <p:cNvSpPr/>
          <p:nvPr/>
        </p:nvSpPr>
        <p:spPr>
          <a:xfrm>
            <a:off x="4962912" y="1357620"/>
            <a:ext cx="2292164" cy="23755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8EB47BD3-6278-4620-9FD6-8D3FEA6614A8}"/>
              </a:ext>
            </a:extLst>
          </p:cNvPr>
          <p:cNvSpPr/>
          <p:nvPr/>
        </p:nvSpPr>
        <p:spPr>
          <a:xfrm>
            <a:off x="7024661" y="1428921"/>
            <a:ext cx="2292164" cy="2375555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A4EF1CC7-CF48-4BF7-9F83-CE0E7A1A1A52}"/>
              </a:ext>
            </a:extLst>
          </p:cNvPr>
          <p:cNvSpPr/>
          <p:nvPr/>
        </p:nvSpPr>
        <p:spPr>
          <a:xfrm>
            <a:off x="809255" y="1432874"/>
            <a:ext cx="2292164" cy="23755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xmlns="" id="{3B91713A-5DB4-4DC6-929F-16F5754F1116}"/>
              </a:ext>
            </a:extLst>
          </p:cNvPr>
          <p:cNvSpPr/>
          <p:nvPr/>
        </p:nvSpPr>
        <p:spPr>
          <a:xfrm>
            <a:off x="9786914" y="125092"/>
            <a:ext cx="978495" cy="1390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95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map&#10;&#10;Description generated with high confidence">
            <a:extLst>
              <a:ext uri="{FF2B5EF4-FFF2-40B4-BE49-F238E27FC236}">
                <a16:creationId xmlns:a16="http://schemas.microsoft.com/office/drawing/2014/main" xmlns="" id="{E34C444B-083B-448A-99B3-A1AD1EDA8C8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9" b="32381"/>
          <a:stretch/>
        </p:blipFill>
        <p:spPr>
          <a:xfrm>
            <a:off x="20" y="-1"/>
            <a:ext cx="12191980" cy="41877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6159F7-0BF8-4554-9CC3-117564353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7260" y="4983479"/>
            <a:ext cx="10074402" cy="69723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70000"/>
              </a:lnSpc>
            </a:pPr>
            <a:r>
              <a:rPr lang="en-US" sz="4400" dirty="0"/>
              <a:t>INPUT 1a – UN Environment Modeled Emissions and Releases data</a:t>
            </a:r>
            <a:br>
              <a:rPr lang="en-US" sz="4400" dirty="0"/>
            </a:b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A2151F0-2BDE-47E1-A07D-57CCE0E88CE7}"/>
              </a:ext>
            </a:extLst>
          </p:cNvPr>
          <p:cNvSpPr txBox="1"/>
          <p:nvPr/>
        </p:nvSpPr>
        <p:spPr>
          <a:xfrm>
            <a:off x="1120140" y="5715356"/>
            <a:ext cx="8721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New 2015 model released in 2018 as part of the new Global Mercury Assessment</a:t>
            </a:r>
          </a:p>
        </p:txBody>
      </p:sp>
    </p:spTree>
    <p:extLst>
      <p:ext uri="{BB962C8B-B14F-4D97-AF65-F5344CB8AC3E}">
        <p14:creationId xmlns:p14="http://schemas.microsoft.com/office/powerpoint/2010/main" val="2266999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6159F7-0BF8-4554-9CC3-117564353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143" y="5766365"/>
            <a:ext cx="8689976" cy="38580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/>
              <a:t>INPUT 1b – MIA Existing data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58CB8978-1DC8-48A4-82B1-83D74DDC198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77697" y="557630"/>
            <a:ext cx="9375648" cy="502640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xmlns="" id="{28F11155-AA78-45F1-81CD-30C00F99F94D}"/>
              </a:ext>
            </a:extLst>
          </p:cNvPr>
          <p:cNvSpPr/>
          <p:nvPr/>
        </p:nvSpPr>
        <p:spPr>
          <a:xfrm>
            <a:off x="4686300" y="5234940"/>
            <a:ext cx="617220" cy="34909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053AA893-633A-4AF1-940C-11757A394CE6}"/>
              </a:ext>
            </a:extLst>
          </p:cNvPr>
          <p:cNvSpPr/>
          <p:nvPr/>
        </p:nvSpPr>
        <p:spPr>
          <a:xfrm>
            <a:off x="5405627" y="5230419"/>
            <a:ext cx="617220" cy="349098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646E6CCE-DC47-4019-AA39-4D038D83EE91}"/>
              </a:ext>
            </a:extLst>
          </p:cNvPr>
          <p:cNvSpPr/>
          <p:nvPr/>
        </p:nvSpPr>
        <p:spPr>
          <a:xfrm>
            <a:off x="6065521" y="5245659"/>
            <a:ext cx="617220" cy="349098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F4546E6D-F490-45D1-B5A7-E732B0E24B6E}"/>
              </a:ext>
            </a:extLst>
          </p:cNvPr>
          <p:cNvSpPr/>
          <p:nvPr/>
        </p:nvSpPr>
        <p:spPr>
          <a:xfrm>
            <a:off x="6711750" y="5239715"/>
            <a:ext cx="617220" cy="349098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FD73008-A7F7-4D15-A906-3C98D1706BC6}"/>
              </a:ext>
            </a:extLst>
          </p:cNvPr>
          <p:cNvSpPr txBox="1"/>
          <p:nvPr/>
        </p:nvSpPr>
        <p:spPr>
          <a:xfrm>
            <a:off x="1377697" y="6042452"/>
            <a:ext cx="8721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Over 100 countries conducting MIAs will have new Hg emission and release data for their country</a:t>
            </a:r>
          </a:p>
        </p:txBody>
      </p:sp>
    </p:spTree>
    <p:extLst>
      <p:ext uri="{BB962C8B-B14F-4D97-AF65-F5344CB8AC3E}">
        <p14:creationId xmlns:p14="http://schemas.microsoft.com/office/powerpoint/2010/main" val="296967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9">
            <a:extLst>
              <a:ext uri="{FF2B5EF4-FFF2-40B4-BE49-F238E27FC236}">
                <a16:creationId xmlns:a16="http://schemas.microsoft.com/office/drawing/2014/main" xmlns="" id="{4038CB10-1F5C-4D54-9DF7-12586DE5B0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8578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xmlns="" id="{73ED6512-6858-4552-B699-9A97FE9A4E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D185E37C-EFFD-4541-A919-4A18DF01713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44" r="1" b="5215"/>
          <a:stretch/>
        </p:blipFill>
        <p:spPr>
          <a:xfrm>
            <a:off x="327547" y="321731"/>
            <a:ext cx="7058306" cy="410628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6159F7-0BF8-4554-9CC3-117564353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INPUT 2a – Existing Wetland and hydro GIS layers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AA67653-E6DB-407A-9EA5-8546CEE8949B}"/>
              </a:ext>
            </a:extLst>
          </p:cNvPr>
          <p:cNvSpPr txBox="1"/>
          <p:nvPr/>
        </p:nvSpPr>
        <p:spPr>
          <a:xfrm>
            <a:off x="8029319" y="917725"/>
            <a:ext cx="3424739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FFFF"/>
                </a:solidFill>
              </a:rPr>
              <a:t>Wetland and hydro GIS global-level layers are readily available at the resolution needed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>
              <a:solidFill>
                <a:srgbClr val="FFFFFF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FFFF"/>
                </a:solidFill>
              </a:rPr>
              <a:t>Aquatic related habitats are key for ranking ecosystem sensitivity </a:t>
            </a:r>
          </a:p>
        </p:txBody>
      </p:sp>
    </p:spTree>
    <p:extLst>
      <p:ext uri="{BB962C8B-B14F-4D97-AF65-F5344CB8AC3E}">
        <p14:creationId xmlns:p14="http://schemas.microsoft.com/office/powerpoint/2010/main" val="2644332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038CB10-1F5C-4D54-9DF7-12586DE5B0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33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3ED6512-6858-4552-B699-9A97FE9A4E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DF7EE4ED-A090-4606-AA65-7DDFFBE006E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r="1" b="16869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6159F7-0BF8-4554-9CC3-117564353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INPUT 2b – Existing biotic mercury data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5CE0056-68EA-4861-89F0-FAC4435670A0}"/>
              </a:ext>
            </a:extLst>
          </p:cNvPr>
          <p:cNvSpPr txBox="1"/>
          <p:nvPr/>
        </p:nvSpPr>
        <p:spPr>
          <a:xfrm>
            <a:off x="8029319" y="697584"/>
            <a:ext cx="3424739" cy="5476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The Global Biotic Mercury Synthesis (GBMS) database provides a complete series of peer-reviewed, published biotic Hg data available.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Over 1,000 references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Over 250,000 individuals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Over 2,000 geographic points</a:t>
            </a:r>
          </a:p>
          <a:p>
            <a:pPr marL="514350" lvl="1"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rgbClr val="FFFFFF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Begin to see spatial and temporal patterns – but need to use the right bioindicators</a:t>
            </a:r>
          </a:p>
        </p:txBody>
      </p:sp>
    </p:spTree>
    <p:extLst>
      <p:ext uri="{BB962C8B-B14F-4D97-AF65-F5344CB8AC3E}">
        <p14:creationId xmlns:p14="http://schemas.microsoft.com/office/powerpoint/2010/main" val="2678147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4AC5506-6312-4701-8D3C-40187889A9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lose up of a map&#10;&#10;Description generated with high confidence">
            <a:extLst>
              <a:ext uri="{FF2B5EF4-FFF2-40B4-BE49-F238E27FC236}">
                <a16:creationId xmlns:a16="http://schemas.microsoft.com/office/drawing/2014/main" xmlns="" id="{CC3A5BCE-1E83-4555-9D64-AE2F7A3622C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39433" y="1387644"/>
            <a:ext cx="8623139" cy="54703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114D0E-3B1C-4A63-B1E9-E15D3A1E5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537" y="642808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Biotic Hg concentrations (from peer-reviewed literature)</a:t>
            </a:r>
          </a:p>
        </p:txBody>
      </p:sp>
    </p:spTree>
    <p:extLst>
      <p:ext uri="{BB962C8B-B14F-4D97-AF65-F5344CB8AC3E}">
        <p14:creationId xmlns:p14="http://schemas.microsoft.com/office/powerpoint/2010/main" val="4120801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1053</Words>
  <Application>Microsoft Macintosh PowerPoint</Application>
  <PresentationFormat>Widescreen</PresentationFormat>
  <Paragraphs>175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Calibri</vt:lpstr>
      <vt:lpstr>Calibri Light</vt:lpstr>
      <vt:lpstr>Century Gothic</vt:lpstr>
      <vt:lpstr>Cronos Pro</vt:lpstr>
      <vt:lpstr>Times New Roman</vt:lpstr>
      <vt:lpstr>Arial</vt:lpstr>
      <vt:lpstr>Office Theme</vt:lpstr>
      <vt:lpstr>Understanding the availability of global biotic Hg data –  and what to do with it all</vt:lpstr>
      <vt:lpstr>PowerPoint Presentation</vt:lpstr>
      <vt:lpstr>An approach toward global Hg biomonitoring</vt:lpstr>
      <vt:lpstr>Key inputs and outputs needed toward biomonitoring: Caribbean Islands example</vt:lpstr>
      <vt:lpstr>INPUT 1a – UN Environment Modeled Emissions and Releases data </vt:lpstr>
      <vt:lpstr>INPUT 1b – MIA Existing data</vt:lpstr>
      <vt:lpstr>INPUT 2a – Existing Wetland and hydro GIS layers</vt:lpstr>
      <vt:lpstr>INPUT 2b – Existing biotic mercury data</vt:lpstr>
      <vt:lpstr>Biotic Hg concentrations (from peer-reviewed literature)</vt:lpstr>
      <vt:lpstr>Tuna muscle total Hg concentrations (not adjusted for size of individual fish)</vt:lpstr>
      <vt:lpstr>INPUT 3 – Human health related data</vt:lpstr>
      <vt:lpstr>PowerPoint Presentation</vt:lpstr>
      <vt:lpstr>PowerPoint Presentation</vt:lpstr>
      <vt:lpstr>HBM – awareness raising efforts</vt:lpstr>
      <vt:lpstr>Human hair mean Hg concentrations by region</vt:lpstr>
      <vt:lpstr>% over 1ppm</vt:lpstr>
      <vt:lpstr>Mean by Region w/ BRI data</vt:lpstr>
      <vt:lpstr>Mean by country</vt:lpstr>
      <vt:lpstr>% above 3 thresholds</vt:lpstr>
      <vt:lpstr>How to communicate needs to countries and their ministries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Evaluating the effectiveness of the Minamata Convention on Mercury: Developing a biomonitoring toolkit</dc:title>
  <dc:creator>David Evers</dc:creator>
  <cp:lastModifiedBy>Angeline djampou</cp:lastModifiedBy>
  <cp:revision>19</cp:revision>
  <dcterms:created xsi:type="dcterms:W3CDTF">2017-09-20T23:11:28Z</dcterms:created>
  <dcterms:modified xsi:type="dcterms:W3CDTF">2018-09-05T17:37:18Z</dcterms:modified>
</cp:coreProperties>
</file>