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81" r:id="rId2"/>
    <p:sldId id="283" r:id="rId3"/>
    <p:sldId id="282" r:id="rId4"/>
  </p:sldIdLst>
  <p:sldSz cx="5329238" cy="3779838"/>
  <p:notesSz cx="7010400" cy="9296400"/>
  <p:defaultTextStyle>
    <a:defPPr>
      <a:defRPr lang="en-US"/>
    </a:defPPr>
    <a:lvl1pPr marL="0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1pPr>
    <a:lvl2pPr marL="260238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520476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780715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1040953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1301191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1561429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1821668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081906" algn="l" defTabSz="520476" rtl="0" eaLnBrk="1" latinLnBrk="0" hangingPunct="1">
      <a:defRPr sz="1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1">
          <p15:clr>
            <a:srgbClr val="A4A3A4"/>
          </p15:clr>
        </p15:guide>
        <p15:guide id="2" pos="16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1C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75" d="100"/>
          <a:sy n="175" d="100"/>
        </p:scale>
        <p:origin x="240" y="132"/>
      </p:cViewPr>
      <p:guideLst>
        <p:guide orient="horz" pos="1191"/>
        <p:guide pos="16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4" y="2"/>
            <a:ext cx="3038603" cy="465342"/>
          </a:xfrm>
          <a:prstGeom prst="rect">
            <a:avLst/>
          </a:prstGeom>
        </p:spPr>
        <p:txBody>
          <a:bodyPr vert="horz" lIns="90362" tIns="45180" rIns="90362" bIns="45180" rtlCol="0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62" y="2"/>
            <a:ext cx="3038603" cy="465342"/>
          </a:xfrm>
          <a:prstGeom prst="rect">
            <a:avLst/>
          </a:prstGeom>
        </p:spPr>
        <p:txBody>
          <a:bodyPr vert="horz" lIns="90362" tIns="45180" rIns="90362" bIns="45180" rtlCol="0"/>
          <a:lstStyle>
            <a:lvl1pPr algn="r">
              <a:defRPr sz="1000"/>
            </a:lvl1pPr>
          </a:lstStyle>
          <a:p>
            <a:fld id="{7DECA740-7D89-4F7D-ADC4-D26304A6C979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4" y="8829576"/>
            <a:ext cx="3038603" cy="465340"/>
          </a:xfrm>
          <a:prstGeom prst="rect">
            <a:avLst/>
          </a:prstGeom>
        </p:spPr>
        <p:txBody>
          <a:bodyPr vert="horz" lIns="90362" tIns="45180" rIns="90362" bIns="45180" rtlCol="0" anchor="b"/>
          <a:lstStyle>
            <a:lvl1pPr algn="l">
              <a:defRPr sz="10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62" y="8829576"/>
            <a:ext cx="3038603" cy="465340"/>
          </a:xfrm>
          <a:prstGeom prst="rect">
            <a:avLst/>
          </a:prstGeom>
        </p:spPr>
        <p:txBody>
          <a:bodyPr vert="horz" lIns="90362" tIns="45180" rIns="90362" bIns="45180" rtlCol="0" anchor="b"/>
          <a:lstStyle>
            <a:lvl1pPr algn="r">
              <a:defRPr sz="1000"/>
            </a:lvl1pPr>
          </a:lstStyle>
          <a:p>
            <a:fld id="{B3A9D83D-E5A9-4996-B4B5-7B15A3866F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6936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693" y="1174200"/>
            <a:ext cx="4529852" cy="81021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9386" y="2141908"/>
            <a:ext cx="3730467" cy="96595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02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0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0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0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11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1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16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81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1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2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3697" y="151369"/>
            <a:ext cx="1199079" cy="32251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462" y="151369"/>
            <a:ext cx="3508415" cy="32251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2164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599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973" y="2428896"/>
            <a:ext cx="4529852" cy="750718"/>
          </a:xfrm>
        </p:spPr>
        <p:txBody>
          <a:bodyPr anchor="t"/>
          <a:lstStyle>
            <a:lvl1pPr algn="l">
              <a:defRPr sz="23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973" y="1602057"/>
            <a:ext cx="4529852" cy="826839"/>
          </a:xfrm>
        </p:spPr>
        <p:txBody>
          <a:bodyPr anchor="b"/>
          <a:lstStyle>
            <a:lvl1pPr marL="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1pPr>
            <a:lvl2pPr marL="26023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52047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78071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1040953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301191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561429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821668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2081906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45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462" y="881963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09029" y="881963"/>
            <a:ext cx="2353747" cy="2494518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489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462" y="846089"/>
            <a:ext cx="2354672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238" indent="0">
              <a:buNone/>
              <a:defRPr sz="1100" b="1"/>
            </a:lvl2pPr>
            <a:lvl3pPr marL="520476" indent="0">
              <a:buNone/>
              <a:defRPr sz="1000" b="1"/>
            </a:lvl3pPr>
            <a:lvl4pPr marL="780715" indent="0">
              <a:buNone/>
              <a:defRPr sz="900" b="1"/>
            </a:lvl4pPr>
            <a:lvl5pPr marL="1040953" indent="0">
              <a:buNone/>
              <a:defRPr sz="900" b="1"/>
            </a:lvl5pPr>
            <a:lvl6pPr marL="1301191" indent="0">
              <a:buNone/>
              <a:defRPr sz="900" b="1"/>
            </a:lvl6pPr>
            <a:lvl7pPr marL="1561429" indent="0">
              <a:buNone/>
              <a:defRPr sz="900" b="1"/>
            </a:lvl7pPr>
            <a:lvl8pPr marL="1821668" indent="0">
              <a:buNone/>
              <a:defRPr sz="900" b="1"/>
            </a:lvl8pPr>
            <a:lvl9pPr marL="2081906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462" y="1198699"/>
            <a:ext cx="2354672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07179" y="846089"/>
            <a:ext cx="2355597" cy="35261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260238" indent="0">
              <a:buNone/>
              <a:defRPr sz="1100" b="1"/>
            </a:lvl2pPr>
            <a:lvl3pPr marL="520476" indent="0">
              <a:buNone/>
              <a:defRPr sz="1000" b="1"/>
            </a:lvl3pPr>
            <a:lvl4pPr marL="780715" indent="0">
              <a:buNone/>
              <a:defRPr sz="900" b="1"/>
            </a:lvl4pPr>
            <a:lvl5pPr marL="1040953" indent="0">
              <a:buNone/>
              <a:defRPr sz="900" b="1"/>
            </a:lvl5pPr>
            <a:lvl6pPr marL="1301191" indent="0">
              <a:buNone/>
              <a:defRPr sz="900" b="1"/>
            </a:lvl6pPr>
            <a:lvl7pPr marL="1561429" indent="0">
              <a:buNone/>
              <a:defRPr sz="900" b="1"/>
            </a:lvl7pPr>
            <a:lvl8pPr marL="1821668" indent="0">
              <a:buNone/>
              <a:defRPr sz="900" b="1"/>
            </a:lvl8pPr>
            <a:lvl9pPr marL="2081906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07179" y="1198699"/>
            <a:ext cx="2355597" cy="2177782"/>
          </a:xfrm>
        </p:spPr>
        <p:txBody>
          <a:bodyPr/>
          <a:lstStyle>
            <a:lvl1pPr>
              <a:defRPr sz="1400"/>
            </a:lvl1pPr>
            <a:lvl2pPr>
              <a:defRPr sz="11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962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2907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92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462" y="150493"/>
            <a:ext cx="1753283" cy="640473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3584" y="150494"/>
            <a:ext cx="2979192" cy="322598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6462" y="790967"/>
            <a:ext cx="1753283" cy="2585514"/>
          </a:xfrm>
        </p:spPr>
        <p:txBody>
          <a:bodyPr/>
          <a:lstStyle>
            <a:lvl1pPr marL="0" indent="0">
              <a:buNone/>
              <a:defRPr sz="800"/>
            </a:lvl1pPr>
            <a:lvl2pPr marL="260238" indent="0">
              <a:buNone/>
              <a:defRPr sz="700"/>
            </a:lvl2pPr>
            <a:lvl3pPr marL="520476" indent="0">
              <a:buNone/>
              <a:defRPr sz="600"/>
            </a:lvl3pPr>
            <a:lvl4pPr marL="780715" indent="0">
              <a:buNone/>
              <a:defRPr sz="500"/>
            </a:lvl4pPr>
            <a:lvl5pPr marL="1040953" indent="0">
              <a:buNone/>
              <a:defRPr sz="500"/>
            </a:lvl5pPr>
            <a:lvl6pPr marL="1301191" indent="0">
              <a:buNone/>
              <a:defRPr sz="500"/>
            </a:lvl6pPr>
            <a:lvl7pPr marL="1561429" indent="0">
              <a:buNone/>
              <a:defRPr sz="500"/>
            </a:lvl7pPr>
            <a:lvl8pPr marL="1821668" indent="0">
              <a:buNone/>
              <a:defRPr sz="500"/>
            </a:lvl8pPr>
            <a:lvl9pPr marL="2081906" indent="0">
              <a:buNone/>
              <a:defRPr sz="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01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568" y="2645887"/>
            <a:ext cx="3197543" cy="312362"/>
          </a:xfrm>
        </p:spPr>
        <p:txBody>
          <a:bodyPr anchor="b"/>
          <a:lstStyle>
            <a:lvl1pPr algn="l">
              <a:defRPr sz="11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44568" y="337735"/>
            <a:ext cx="3197543" cy="2267903"/>
          </a:xfrm>
        </p:spPr>
        <p:txBody>
          <a:bodyPr/>
          <a:lstStyle>
            <a:lvl1pPr marL="0" indent="0">
              <a:buNone/>
              <a:defRPr sz="1800"/>
            </a:lvl1pPr>
            <a:lvl2pPr marL="260238" indent="0">
              <a:buNone/>
              <a:defRPr sz="1600"/>
            </a:lvl2pPr>
            <a:lvl3pPr marL="520476" indent="0">
              <a:buNone/>
              <a:defRPr sz="1400"/>
            </a:lvl3pPr>
            <a:lvl4pPr marL="780715" indent="0">
              <a:buNone/>
              <a:defRPr sz="1100"/>
            </a:lvl4pPr>
            <a:lvl5pPr marL="1040953" indent="0">
              <a:buNone/>
              <a:defRPr sz="1100"/>
            </a:lvl5pPr>
            <a:lvl6pPr marL="1301191" indent="0">
              <a:buNone/>
              <a:defRPr sz="1100"/>
            </a:lvl6pPr>
            <a:lvl7pPr marL="1561429" indent="0">
              <a:buNone/>
              <a:defRPr sz="1100"/>
            </a:lvl7pPr>
            <a:lvl8pPr marL="1821668" indent="0">
              <a:buNone/>
              <a:defRPr sz="1100"/>
            </a:lvl8pPr>
            <a:lvl9pPr marL="2081906" indent="0">
              <a:buNone/>
              <a:defRPr sz="11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4568" y="2958248"/>
            <a:ext cx="3197543" cy="443606"/>
          </a:xfrm>
        </p:spPr>
        <p:txBody>
          <a:bodyPr/>
          <a:lstStyle>
            <a:lvl1pPr marL="0" indent="0">
              <a:buNone/>
              <a:defRPr sz="800"/>
            </a:lvl1pPr>
            <a:lvl2pPr marL="260238" indent="0">
              <a:buNone/>
              <a:defRPr sz="700"/>
            </a:lvl2pPr>
            <a:lvl3pPr marL="520476" indent="0">
              <a:buNone/>
              <a:defRPr sz="600"/>
            </a:lvl3pPr>
            <a:lvl4pPr marL="780715" indent="0">
              <a:buNone/>
              <a:defRPr sz="500"/>
            </a:lvl4pPr>
            <a:lvl5pPr marL="1040953" indent="0">
              <a:buNone/>
              <a:defRPr sz="500"/>
            </a:lvl5pPr>
            <a:lvl6pPr marL="1301191" indent="0">
              <a:buNone/>
              <a:defRPr sz="500"/>
            </a:lvl6pPr>
            <a:lvl7pPr marL="1561429" indent="0">
              <a:buNone/>
              <a:defRPr sz="500"/>
            </a:lvl7pPr>
            <a:lvl8pPr marL="1821668" indent="0">
              <a:buNone/>
              <a:defRPr sz="500"/>
            </a:lvl8pPr>
            <a:lvl9pPr marL="2081906" indent="0">
              <a:buNone/>
              <a:defRPr sz="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781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6462" y="151369"/>
            <a:ext cx="4796314" cy="629973"/>
          </a:xfrm>
          <a:prstGeom prst="rect">
            <a:avLst/>
          </a:prstGeom>
        </p:spPr>
        <p:txBody>
          <a:bodyPr vert="horz" lIns="52048" tIns="26024" rIns="52048" bIns="26024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6462" y="881963"/>
            <a:ext cx="4796314" cy="2494518"/>
          </a:xfrm>
          <a:prstGeom prst="rect">
            <a:avLst/>
          </a:prstGeom>
        </p:spPr>
        <p:txBody>
          <a:bodyPr vert="horz" lIns="52048" tIns="26024" rIns="52048" bIns="2602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6462" y="3503350"/>
            <a:ext cx="1243489" cy="201241"/>
          </a:xfrm>
          <a:prstGeom prst="rect">
            <a:avLst/>
          </a:prstGeom>
        </p:spPr>
        <p:txBody>
          <a:bodyPr vert="horz" lIns="52048" tIns="26024" rIns="52048" bIns="26024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838D3-4262-4621-92E5-A72247A57B12}" type="datetimeFigureOut">
              <a:rPr lang="en-GB" smtClean="0"/>
              <a:t>31/05/2018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20823" y="3503350"/>
            <a:ext cx="1687592" cy="201241"/>
          </a:xfrm>
          <a:prstGeom prst="rect">
            <a:avLst/>
          </a:prstGeom>
        </p:spPr>
        <p:txBody>
          <a:bodyPr vert="horz" lIns="52048" tIns="26024" rIns="52048" bIns="26024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9287" y="3503350"/>
            <a:ext cx="1243489" cy="201241"/>
          </a:xfrm>
          <a:prstGeom prst="rect">
            <a:avLst/>
          </a:prstGeom>
        </p:spPr>
        <p:txBody>
          <a:bodyPr vert="horz" lIns="52048" tIns="26024" rIns="52048" bIns="26024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79A86-B7DD-49D4-A36E-85A274CA32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84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0476" rtl="0" eaLnBrk="1" latinLnBrk="0" hangingPunct="1">
        <a:spcBef>
          <a:spcPct val="0"/>
        </a:spcBef>
        <a:buNone/>
        <a:defRPr sz="2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179" indent="-195179" algn="l" defTabSz="5204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22887" indent="-162649" algn="l" defTabSz="5204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50596" indent="-130119" algn="l" defTabSz="5204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0834" indent="-130119" algn="l" defTabSz="520476" rtl="0" eaLnBrk="1" latinLnBrk="0" hangingPunct="1">
        <a:spcBef>
          <a:spcPct val="20000"/>
        </a:spcBef>
        <a:buFont typeface="Arial" panose="020B0604020202020204" pitchFamily="34" charset="0"/>
        <a:buChar char="–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71072" indent="-130119" algn="l" defTabSz="520476" rtl="0" eaLnBrk="1" latinLnBrk="0" hangingPunct="1">
        <a:spcBef>
          <a:spcPct val="20000"/>
        </a:spcBef>
        <a:buFont typeface="Arial" panose="020B0604020202020204" pitchFamily="34" charset="0"/>
        <a:buChar char="»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1310" indent="-130119" algn="l" defTabSz="5204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1549" indent="-130119" algn="l" defTabSz="5204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51787" indent="-130119" algn="l" defTabSz="5204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12025" indent="-130119" algn="l" defTabSz="520476" rtl="0" eaLnBrk="1" latinLnBrk="0" hangingPunct="1">
        <a:spcBef>
          <a:spcPct val="200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60238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20476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80715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40953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301191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61429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1668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81906" algn="l" defTabSz="520476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815117"/>
              </p:ext>
            </p:extLst>
          </p:nvPr>
        </p:nvGraphicFramePr>
        <p:xfrm>
          <a:off x="288355" y="377751"/>
          <a:ext cx="4752528" cy="30617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Roboto" pitchFamily="2" charset="0"/>
                          <a:ea typeface="Roboto" pitchFamily="2" charset="0"/>
                        </a:rPr>
                        <a:t>ACTIVITY </a:t>
                      </a:r>
                      <a:endParaRPr lang="en-GB" sz="8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>
                          <a:latin typeface="Roboto" pitchFamily="2" charset="0"/>
                          <a:ea typeface="Roboto" pitchFamily="2" charset="0"/>
                        </a:rPr>
                        <a:t>RESULTS</a:t>
                      </a:r>
                      <a:endParaRPr lang="en-GB" sz="8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768">
                <a:tc>
                  <a:txBody>
                    <a:bodyPr/>
                    <a:lstStyle/>
                    <a:p>
                      <a:pPr defTabSz="180000"/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Meeting of Lead Paint Alliance</a:t>
                      </a:r>
                      <a:r>
                        <a:rPr lang="en-US" sz="800" b="1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Advisory Council &amp; UN Environment Directors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>
                          <a:latin typeface="Roboto" pitchFamily="2" charset="0"/>
                          <a:ea typeface="Roboto" pitchFamily="2" charset="0"/>
                        </a:rPr>
                        <a:t>Provided specific action points in the way forward with the Lead in Paint</a:t>
                      </a:r>
                      <a:r>
                        <a:rPr lang="en-US" sz="800" baseline="0" dirty="0">
                          <a:latin typeface="Roboto" pitchFamily="2" charset="0"/>
                          <a:ea typeface="Roboto" pitchFamily="2" charset="0"/>
                        </a:rPr>
                        <a:t> issue</a:t>
                      </a:r>
                      <a:endParaRPr lang="en-US" sz="800" dirty="0">
                        <a:latin typeface="Roboto" pitchFamily="2" charset="0"/>
                        <a:ea typeface="Roboto" pitchFamily="2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>
                          <a:latin typeface="Roboto" pitchFamily="2" charset="0"/>
                          <a:ea typeface="Roboto" pitchFamily="2" charset="0"/>
                        </a:rPr>
                        <a:t>Regional Directors</a:t>
                      </a:r>
                      <a:r>
                        <a:rPr lang="en-US" sz="800" baseline="0" dirty="0">
                          <a:latin typeface="Roboto" pitchFamily="2" charset="0"/>
                          <a:ea typeface="Roboto" pitchFamily="2" charset="0"/>
                        </a:rPr>
                        <a:t> committed to eliminate lead paint and provided u</a:t>
                      </a:r>
                      <a:r>
                        <a:rPr lang="en-US" sz="800" dirty="0">
                          <a:latin typeface="Roboto" pitchFamily="2" charset="0"/>
                          <a:ea typeface="Roboto" pitchFamily="2" charset="0"/>
                        </a:rPr>
                        <a:t>pdated information/activities</a:t>
                      </a:r>
                      <a:r>
                        <a:rPr lang="en-US" sz="800" baseline="0" dirty="0">
                          <a:latin typeface="Roboto" pitchFamily="2" charset="0"/>
                          <a:ea typeface="Roboto" pitchFamily="2" charset="0"/>
                        </a:rPr>
                        <a:t> from their regions.</a:t>
                      </a:r>
                      <a:endParaRPr lang="en-US" sz="8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490">
                <a:tc>
                  <a:txBody>
                    <a:bodyPr/>
                    <a:lstStyle/>
                    <a:p>
                      <a:pPr defTabSz="180000"/>
                      <a:r>
                        <a:rPr lang="en-GB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Science</a:t>
                      </a:r>
                      <a:r>
                        <a:rPr lang="en-GB" sz="800" b="1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GB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Policy</a:t>
                      </a:r>
                      <a:r>
                        <a:rPr lang="en-GB" sz="800" b="1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GB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Business Forum</a:t>
                      </a:r>
                      <a:r>
                        <a:rPr lang="en-US" sz="800" b="1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Session “The Case for Phasing Out</a:t>
                      </a:r>
                      <a:r>
                        <a:rPr lang="en-US" sz="800" b="1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Lead in Paint"</a:t>
                      </a:r>
                      <a:endParaRPr lang="en-GB" sz="800" kern="1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>
                          <a:latin typeface="Roboto" pitchFamily="2" charset="0"/>
                          <a:ea typeface="Roboto" pitchFamily="2" charset="0"/>
                        </a:rPr>
                        <a:t>Panelists shared information</a:t>
                      </a:r>
                      <a:r>
                        <a:rPr lang="en-US" sz="800" baseline="0" dirty="0">
                          <a:latin typeface="Roboto" pitchFamily="2" charset="0"/>
                          <a:ea typeface="Roboto" pitchFamily="2" charset="0"/>
                        </a:rPr>
                        <a:t> regarding regulations for lead in paint, economic costs associated with lead poisoning, incentives to businesses, among others. 50 attendees.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559">
                <a:tc>
                  <a:txBody>
                    <a:bodyPr/>
                    <a:lstStyle/>
                    <a:p>
                      <a:pPr marL="0" marR="0" lvl="0" indent="0" algn="l" defTabSz="5204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Voluntary Commitments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>
                          <a:solidFill>
                            <a:schemeClr val="tx1"/>
                          </a:solidFill>
                          <a:latin typeface="Roboto" pitchFamily="2" charset="0"/>
                          <a:ea typeface="Roboto" pitchFamily="2" charset="0"/>
                        </a:rPr>
                        <a:t>Commitments made by</a:t>
                      </a:r>
                      <a:r>
                        <a:rPr lang="en-US" sz="800" baseline="0" dirty="0">
                          <a:solidFill>
                            <a:schemeClr val="tx1"/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US" sz="800" dirty="0">
                          <a:solidFill>
                            <a:schemeClr val="tx1"/>
                          </a:solidFill>
                          <a:latin typeface="Roboto" pitchFamily="2" charset="0"/>
                          <a:ea typeface="Roboto" pitchFamily="2" charset="0"/>
                        </a:rPr>
                        <a:t>Governments, businesses and CSO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490">
                <a:tc>
                  <a:txBody>
                    <a:bodyPr/>
                    <a:lstStyle/>
                    <a:p>
                      <a:pPr algn="l" defTabSz="180000"/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Model Law and</a:t>
                      </a:r>
                      <a:r>
                        <a:rPr lang="en-US" sz="800" b="1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Guidance</a:t>
                      </a:r>
                      <a:r>
                        <a:rPr lang="en-US" sz="800" b="1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for Regulating </a:t>
                      </a:r>
                    </a:p>
                    <a:p>
                      <a:pPr algn="l" defTabSz="180000"/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Lead Paint</a:t>
                      </a:r>
                      <a:endParaRPr lang="en-GB" sz="800" b="1" kern="1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dirty="0">
                          <a:latin typeface="Roboto" pitchFamily="2" charset="0"/>
                          <a:ea typeface="Roboto" pitchFamily="2" charset="0"/>
                        </a:rPr>
                        <a:t>Raised awareness on Lead</a:t>
                      </a:r>
                      <a:r>
                        <a:rPr lang="en-US" sz="800" baseline="0" dirty="0">
                          <a:latin typeface="Roboto" pitchFamily="2" charset="0"/>
                          <a:ea typeface="Roboto" pitchFamily="2" charset="0"/>
                        </a:rPr>
                        <a:t> Paint Alliance resources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aseline="0" dirty="0">
                          <a:latin typeface="Roboto" pitchFamily="2" charset="0"/>
                          <a:ea typeface="Roboto" pitchFamily="2" charset="0"/>
                        </a:rPr>
                        <a:t>Distributed hard and soft copies of resources to participants.</a:t>
                      </a:r>
                      <a:endParaRPr lang="en-GB" sz="800" dirty="0"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9490">
                <a:tc>
                  <a:txBody>
                    <a:bodyPr/>
                    <a:lstStyle/>
                    <a:p>
                      <a:pPr algn="l" defTabSz="180000"/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Sustainable</a:t>
                      </a:r>
                      <a:r>
                        <a:rPr lang="en-US" sz="800" b="1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US" sz="800" b="1" kern="100" baseline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Innovation E</a:t>
                      </a:r>
                      <a:r>
                        <a:rPr lang="en-US" sz="800" b="1" kern="1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xhibit by</a:t>
                      </a:r>
                      <a:r>
                        <a:rPr lang="en-US" sz="800" b="1" kern="100" baseline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US" sz="800" b="1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M</a:t>
                      </a:r>
                      <a:r>
                        <a:rPr lang="en-US" sz="800" b="1" kern="10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anufacturers</a:t>
                      </a:r>
                      <a:r>
                        <a:rPr lang="en-GB" sz="800" b="0" kern="1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n-US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of Lead Free Paint</a:t>
                      </a:r>
                      <a:endParaRPr lang="en-GB" sz="800" kern="1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Raised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awareness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on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lead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paint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issue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and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alternatives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available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Consumers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interested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in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being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informed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of lead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content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in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paints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for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 decisión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making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. 80 </a:t>
                      </a:r>
                      <a:r>
                        <a:rPr lang="es-ES" sz="800" baseline="0" dirty="0" err="1">
                          <a:latin typeface="Roboto" pitchFamily="2" charset="0"/>
                          <a:ea typeface="Roboto" pitchFamily="2" charset="0"/>
                        </a:rPr>
                        <a:t>visitors</a:t>
                      </a:r>
                      <a:r>
                        <a:rPr lang="es-ES" sz="800" baseline="0" dirty="0">
                          <a:latin typeface="Roboto" pitchFamily="2" charset="0"/>
                          <a:ea typeface="Roboto" pitchFamily="2" charset="0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490">
                <a:tc>
                  <a:txBody>
                    <a:bodyPr/>
                    <a:lstStyle/>
                    <a:p>
                      <a:pPr marL="0" marR="0" lvl="0" indent="0" algn="l" defTabSz="5204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1" kern="10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Roboto" pitchFamily="2" charset="0"/>
                          <a:ea typeface="Roboto" pitchFamily="2" charset="0"/>
                        </a:rPr>
                        <a:t>Blood Lead Testing</a:t>
                      </a:r>
                      <a:endParaRPr lang="en-GB" sz="800" kern="100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Roboto" pitchFamily="2" charset="0"/>
                        <a:ea typeface="Roboto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 defTabSz="180000">
                        <a:buFont typeface="Arial" panose="020B0604020202020204" pitchFamily="34" charset="0"/>
                        <a:buChar char="•"/>
                      </a:pPr>
                      <a:r>
                        <a:rPr lang="es-ES" sz="800" kern="100" dirty="0" err="1">
                          <a:latin typeface="Roboto" pitchFamily="2" charset="0"/>
                          <a:ea typeface="Roboto" pitchFamily="2" charset="0"/>
                        </a:rPr>
                        <a:t>Blood</a:t>
                      </a:r>
                      <a:r>
                        <a:rPr lang="es-ES" sz="800" kern="100" baseline="0" dirty="0">
                          <a:latin typeface="Roboto" pitchFamily="2" charset="0"/>
                          <a:ea typeface="Roboto" pitchFamily="2" charset="0"/>
                        </a:rPr>
                        <a:t> lead </a:t>
                      </a:r>
                      <a:r>
                        <a:rPr lang="es-ES" sz="800" kern="100" baseline="0" dirty="0" err="1">
                          <a:latin typeface="Roboto" pitchFamily="2" charset="0"/>
                          <a:ea typeface="Roboto" pitchFamily="2" charset="0"/>
                        </a:rPr>
                        <a:t>levels</a:t>
                      </a:r>
                      <a:r>
                        <a:rPr lang="es-ES" sz="800" kern="1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kern="100" baseline="0" dirty="0" err="1">
                          <a:latin typeface="Roboto" pitchFamily="2" charset="0"/>
                          <a:ea typeface="Roboto" pitchFamily="2" charset="0"/>
                        </a:rPr>
                        <a:t>taken</a:t>
                      </a:r>
                      <a:r>
                        <a:rPr lang="es-ES" sz="800" kern="1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kern="100" baseline="0" dirty="0" err="1">
                          <a:latin typeface="Roboto" pitchFamily="2" charset="0"/>
                          <a:ea typeface="Roboto" pitchFamily="2" charset="0"/>
                        </a:rPr>
                        <a:t>from</a:t>
                      </a:r>
                      <a:r>
                        <a:rPr lang="es-ES" sz="800" kern="100" baseline="0" dirty="0">
                          <a:latin typeface="Roboto" pitchFamily="2" charset="0"/>
                          <a:ea typeface="Roboto" pitchFamily="2" charset="0"/>
                        </a:rPr>
                        <a:t> 2 </a:t>
                      </a:r>
                      <a:r>
                        <a:rPr lang="es-ES" sz="800" kern="100" baseline="0" dirty="0" err="1">
                          <a:latin typeface="Roboto" pitchFamily="2" charset="0"/>
                          <a:ea typeface="Roboto" pitchFamily="2" charset="0"/>
                        </a:rPr>
                        <a:t>populations</a:t>
                      </a:r>
                      <a:r>
                        <a:rPr lang="es-ES" sz="800" kern="100" baseline="0" dirty="0">
                          <a:latin typeface="Roboto" pitchFamily="2" charset="0"/>
                          <a:ea typeface="Roboto" pitchFamily="2" charset="0"/>
                        </a:rPr>
                        <a:t>: UNEA 3 </a:t>
                      </a:r>
                      <a:r>
                        <a:rPr lang="es-ES" sz="800" kern="100" baseline="0" dirty="0" err="1">
                          <a:latin typeface="Roboto" pitchFamily="2" charset="0"/>
                          <a:ea typeface="Roboto" pitchFamily="2" charset="0"/>
                        </a:rPr>
                        <a:t>participants</a:t>
                      </a:r>
                      <a:r>
                        <a:rPr lang="es-ES" sz="800" kern="100" baseline="0" dirty="0">
                          <a:latin typeface="Roboto" pitchFamily="2" charset="0"/>
                          <a:ea typeface="Roboto" pitchFamily="2" charset="0"/>
                        </a:rPr>
                        <a:t> and </a:t>
                      </a:r>
                      <a:r>
                        <a:rPr lang="es-ES" sz="800" kern="100" baseline="0" dirty="0" err="1">
                          <a:latin typeface="Roboto" pitchFamily="2" charset="0"/>
                          <a:ea typeface="Roboto" pitchFamily="2" charset="0"/>
                        </a:rPr>
                        <a:t>from</a:t>
                      </a:r>
                      <a:r>
                        <a:rPr lang="es-ES" sz="800" kern="100" baseline="0" dirty="0">
                          <a:latin typeface="Roboto" pitchFamily="2" charset="0"/>
                          <a:ea typeface="Roboto" pitchFamily="2" charset="0"/>
                        </a:rPr>
                        <a:t> a Motor </a:t>
                      </a:r>
                      <a:r>
                        <a:rPr lang="es-ES" sz="800" kern="100" baseline="0" dirty="0" err="1">
                          <a:latin typeface="Roboto" pitchFamily="2" charset="0"/>
                          <a:ea typeface="Roboto" pitchFamily="2" charset="0"/>
                        </a:rPr>
                        <a:t>Vehicle</a:t>
                      </a:r>
                      <a:r>
                        <a:rPr lang="es-ES" sz="800" kern="100" baseline="0" dirty="0">
                          <a:latin typeface="Roboto" pitchFamily="2" charset="0"/>
                          <a:ea typeface="Roboto" pitchFamily="2" charset="0"/>
                        </a:rPr>
                        <a:t> </a:t>
                      </a:r>
                      <a:r>
                        <a:rPr lang="es-ES" sz="800" kern="100" baseline="0" dirty="0" err="1">
                          <a:latin typeface="Roboto" pitchFamily="2" charset="0"/>
                          <a:ea typeface="Roboto" pitchFamily="2" charset="0"/>
                        </a:rPr>
                        <a:t>Industry</a:t>
                      </a:r>
                      <a:r>
                        <a:rPr lang="es-ES" sz="800" kern="100" baseline="0" dirty="0">
                          <a:latin typeface="Roboto" pitchFamily="2" charset="0"/>
                          <a:ea typeface="Roboto" pitchFamily="2" charset="0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440483" y="89719"/>
            <a:ext cx="21659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accent1"/>
                </a:solidFill>
              </a:rPr>
              <a:t>LEAD IN PAINT ACTIVITIES AT UNEA 3</a:t>
            </a:r>
            <a:endParaRPr lang="en-GB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0186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4379" y="203538"/>
            <a:ext cx="36375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accent1"/>
                </a:solidFill>
              </a:rPr>
              <a:t>COMPARISON BETWEEN UNEA 3 AND INDUSTRY PARTICIPANTS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27" y="1313855"/>
            <a:ext cx="3528392" cy="23789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29548" y="2617522"/>
            <a:ext cx="216024" cy="2312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054858" y="2586324"/>
            <a:ext cx="43204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60" b="1" dirty="0"/>
              <a:t>UNEA 3</a:t>
            </a:r>
            <a:endParaRPr lang="en-GB" sz="56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323821"/>
              </p:ext>
            </p:extLst>
          </p:nvPr>
        </p:nvGraphicFramePr>
        <p:xfrm>
          <a:off x="911994" y="577756"/>
          <a:ext cx="3552825" cy="664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2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83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/>
                        <a:t>UNEA</a:t>
                      </a:r>
                      <a:r>
                        <a:rPr lang="es-ES" sz="800" baseline="0" dirty="0"/>
                        <a:t> 3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/>
                        <a:t>INDUSTRY</a:t>
                      </a:r>
                      <a:r>
                        <a:rPr lang="es-ES" sz="800" baseline="0" dirty="0"/>
                        <a:t> (OCCUPATIONAL)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7371">
                <a:tc>
                  <a:txBody>
                    <a:bodyPr/>
                    <a:lstStyle/>
                    <a:p>
                      <a:r>
                        <a:rPr lang="es-ES" sz="800" dirty="0" err="1"/>
                        <a:t>Participants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/>
                        <a:t>299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/>
                        <a:t>183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228">
                <a:tc>
                  <a:txBody>
                    <a:bodyPr/>
                    <a:lstStyle/>
                    <a:p>
                      <a:r>
                        <a:rPr lang="es-ES" sz="800" dirty="0" err="1"/>
                        <a:t>Range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800" dirty="0"/>
                        <a:t>&lt;3.3</a:t>
                      </a:r>
                      <a:r>
                        <a:rPr lang="es-ES" sz="800" baseline="0" dirty="0"/>
                        <a:t> – 15.6 µg/</a:t>
                      </a:r>
                      <a:r>
                        <a:rPr lang="es-ES" sz="800" baseline="0" dirty="0" err="1"/>
                        <a:t>dL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52047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800" dirty="0"/>
                        <a:t>&lt;3.3</a:t>
                      </a:r>
                      <a:r>
                        <a:rPr lang="es-ES" sz="800" baseline="0" dirty="0"/>
                        <a:t> – 14.8 µg/</a:t>
                      </a:r>
                      <a:r>
                        <a:rPr lang="es-ES" sz="800" baseline="0" dirty="0" err="1"/>
                        <a:t>dL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767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" r="4060" b="-705"/>
          <a:stretch/>
        </p:blipFill>
        <p:spPr>
          <a:xfrm>
            <a:off x="288355" y="500861"/>
            <a:ext cx="4837800" cy="2664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56507" y="161727"/>
            <a:ext cx="19495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>
                <a:solidFill>
                  <a:schemeClr val="accent1"/>
                </a:solidFill>
              </a:rPr>
              <a:t>BLOOD LEAD TESTING AT UNEA 3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6347" y="3258071"/>
            <a:ext cx="53285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dirty="0"/>
              <a:t>Blue: &lt;5 </a:t>
            </a:r>
            <a:r>
              <a:rPr lang="en-GB" sz="800" dirty="0"/>
              <a:t>µg/</a:t>
            </a:r>
            <a:r>
              <a:rPr lang="en-GB" sz="800" dirty="0" err="1"/>
              <a:t>dL</a:t>
            </a:r>
            <a:r>
              <a:rPr lang="es-ES" sz="800" dirty="0"/>
              <a:t>	Orange: 5-9.9 </a:t>
            </a:r>
            <a:r>
              <a:rPr lang="en-GB" sz="800" dirty="0"/>
              <a:t>µg/</a:t>
            </a:r>
            <a:r>
              <a:rPr lang="en-GB" sz="800" dirty="0" err="1"/>
              <a:t>dL</a:t>
            </a:r>
            <a:r>
              <a:rPr lang="es-ES" sz="800" dirty="0"/>
              <a:t>           Red: 10</a:t>
            </a:r>
            <a:r>
              <a:rPr lang="en-GB" sz="800" dirty="0"/>
              <a:t>+ µg/</a:t>
            </a:r>
            <a:r>
              <a:rPr lang="en-GB" sz="800" dirty="0" err="1"/>
              <a:t>dL</a:t>
            </a:r>
            <a:endParaRPr lang="en-GB" sz="800" dirty="0"/>
          </a:p>
          <a:p>
            <a:r>
              <a:rPr lang="en-US" sz="800" dirty="0"/>
              <a:t>Reference level at which CDC recommends public health actions be initiated 5µg/</a:t>
            </a:r>
            <a:r>
              <a:rPr lang="en-US" sz="800" dirty="0" err="1"/>
              <a:t>dL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65854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231</Words>
  <Application>Microsoft Office PowerPoint</Application>
  <PresentationFormat>Custom</PresentationFormat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Roboto</vt:lpstr>
      <vt:lpstr>Office Theme</vt:lpstr>
      <vt:lpstr>PowerPoint Presentation</vt:lpstr>
      <vt:lpstr>PowerPoint Presentation</vt:lpstr>
      <vt:lpstr>PowerPoint Presentation</vt:lpstr>
    </vt:vector>
  </TitlesOfParts>
  <Company>United Nations Office at Geneva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KAWATA</dc:creator>
  <cp:lastModifiedBy>ESTELLANO</cp:lastModifiedBy>
  <cp:revision>73</cp:revision>
  <cp:lastPrinted>2017-12-12T10:04:34Z</cp:lastPrinted>
  <dcterms:created xsi:type="dcterms:W3CDTF">2017-10-24T15:50:28Z</dcterms:created>
  <dcterms:modified xsi:type="dcterms:W3CDTF">2018-05-31T12:27:01Z</dcterms:modified>
</cp:coreProperties>
</file>