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63" r:id="rId2"/>
    <p:sldId id="377" r:id="rId3"/>
    <p:sldId id="413" r:id="rId4"/>
    <p:sldId id="368" r:id="rId5"/>
    <p:sldId id="348" r:id="rId6"/>
    <p:sldId id="392" r:id="rId7"/>
    <p:sldId id="342" r:id="rId8"/>
    <p:sldId id="412" r:id="rId9"/>
    <p:sldId id="399" r:id="rId10"/>
    <p:sldId id="395" r:id="rId11"/>
    <p:sldId id="407" r:id="rId12"/>
    <p:sldId id="408" r:id="rId13"/>
    <p:sldId id="409" r:id="rId14"/>
    <p:sldId id="410" r:id="rId15"/>
    <p:sldId id="411" r:id="rId16"/>
    <p:sldId id="400" r:id="rId17"/>
    <p:sldId id="343" r:id="rId18"/>
    <p:sldId id="390" r:id="rId19"/>
    <p:sldId id="414" r:id="rId20"/>
    <p:sldId id="41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71CC11-F758-854B-B059-36AABA59C8CD}" type="datetimeFigureOut">
              <a:rPr lang="en-US" smtClean="0"/>
              <a:pPr/>
              <a:t>11/22/2013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74C4AD-4435-4542-8CF0-A4E1F3D64162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33024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FIX!!!!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4C4AD-4435-4542-8CF0-A4E1F3D6416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18957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anchor="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11/22/2013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11/22/2013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11/22/2013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11/22/2013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11/22/2013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anchor="t"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11/22/2013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6636D-D922-432D-A958-524484B5923D}" type="datetimeFigureOut">
              <a:rPr lang="en-US" smtClean="0"/>
              <a:pPr/>
              <a:t>11/22/2013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package" Target="../embeddings/Documento_de_Microsoft_Office_Word5.docx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tif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cintosh HD:Users:paulcordy:Desktop:march thesis images:DSCF118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9129" y="1"/>
            <a:ext cx="5701839" cy="20343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430262" y="2151021"/>
            <a:ext cx="8326053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/>
              <a:t>I</a:t>
            </a:r>
            <a:r>
              <a:rPr lang="en-US" sz="3200" b="1" dirty="0" err="1" smtClean="0"/>
              <a:t>nventario</a:t>
            </a:r>
            <a:r>
              <a:rPr lang="en-US" sz="3200" b="1" dirty="0" smtClean="0"/>
              <a:t> de </a:t>
            </a:r>
            <a:r>
              <a:rPr lang="en-US" sz="3200" b="1" dirty="0" err="1" smtClean="0"/>
              <a:t>mercurio</a:t>
            </a:r>
            <a:r>
              <a:rPr lang="en-US" sz="3200" b="1" dirty="0" smtClean="0"/>
              <a:t> en Colombia</a:t>
            </a:r>
            <a:endParaRPr lang="en-US" sz="3200" dirty="0"/>
          </a:p>
          <a:p>
            <a:r>
              <a:rPr lang="en-US" sz="2200" dirty="0"/>
              <a:t> </a:t>
            </a:r>
          </a:p>
          <a:p>
            <a:r>
              <a:rPr lang="en-US" sz="2200" dirty="0"/>
              <a:t>Paul </a:t>
            </a:r>
            <a:r>
              <a:rPr lang="en-US" sz="2200" dirty="0" smtClean="0"/>
              <a:t>Cordy, </a:t>
            </a:r>
            <a:r>
              <a:rPr lang="en-US" sz="2200" dirty="0" err="1"/>
              <a:t>c</a:t>
            </a:r>
            <a:r>
              <a:rPr lang="en-US" sz="2200" dirty="0" err="1" smtClean="0"/>
              <a:t>andidato</a:t>
            </a:r>
            <a:r>
              <a:rPr lang="en-US" sz="2200" dirty="0" smtClean="0"/>
              <a:t> a doctor, UBC</a:t>
            </a:r>
            <a:endParaRPr lang="en-US" sz="2200" dirty="0"/>
          </a:p>
        </p:txBody>
      </p:sp>
      <p:pic>
        <p:nvPicPr>
          <p:cNvPr id="5" name="Picture 4" descr="Macintosh HD:Users:paulcordy:Desktop:march thesis images:segovall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1525" y="4050633"/>
            <a:ext cx="7336791" cy="26736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92289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700"/>
            <a:ext cx="9144000" cy="6807868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667756" y="615420"/>
            <a:ext cx="3967255" cy="667795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59410" y="615420"/>
            <a:ext cx="3875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Información</a:t>
            </a:r>
            <a:r>
              <a:rPr lang="en-US" sz="3600" dirty="0" smtClean="0"/>
              <a:t> Clave</a:t>
            </a:r>
            <a:endParaRPr lang="en-US" sz="3600" dirty="0"/>
          </a:p>
        </p:txBody>
      </p:sp>
      <p:sp>
        <p:nvSpPr>
          <p:cNvPr id="8" name="Rounded Rectangle 7"/>
          <p:cNvSpPr/>
          <p:nvPr/>
        </p:nvSpPr>
        <p:spPr>
          <a:xfrm>
            <a:off x="563010" y="3744894"/>
            <a:ext cx="3260220" cy="106061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563010" y="4203185"/>
            <a:ext cx="7227475" cy="188554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63010" y="3797270"/>
            <a:ext cx="705726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2000" dirty="0" err="1" smtClean="0"/>
              <a:t>Cantidad</a:t>
            </a:r>
            <a:r>
              <a:rPr lang="en-US" sz="2000" dirty="0" smtClean="0"/>
              <a:t> de </a:t>
            </a:r>
            <a:r>
              <a:rPr lang="en-US" sz="2000" dirty="0" err="1" smtClean="0"/>
              <a:t>Mercurio</a:t>
            </a:r>
            <a:r>
              <a:rPr lang="en-US" sz="2000" dirty="0" smtClean="0"/>
              <a:t> </a:t>
            </a:r>
            <a:r>
              <a:rPr lang="en-US" sz="2000" dirty="0" err="1" smtClean="0"/>
              <a:t>Usado</a:t>
            </a:r>
            <a:endParaRPr lang="en-US" sz="2000" dirty="0" smtClean="0"/>
          </a:p>
          <a:p>
            <a:pPr>
              <a:lnSpc>
                <a:spcPct val="140000"/>
              </a:lnSpc>
            </a:pP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err="1" smtClean="0"/>
              <a:t>metodos</a:t>
            </a:r>
            <a:r>
              <a:rPr lang="en-US" sz="2000" dirty="0" smtClean="0"/>
              <a:t> de </a:t>
            </a:r>
            <a:r>
              <a:rPr lang="en-US" sz="2000" dirty="0" err="1" smtClean="0"/>
              <a:t>Producción</a:t>
            </a:r>
            <a:r>
              <a:rPr lang="en-US" sz="2000" dirty="0" smtClean="0"/>
              <a:t>?  </a:t>
            </a:r>
            <a:r>
              <a:rPr lang="en-US" sz="2000" dirty="0" err="1" smtClean="0"/>
              <a:t>Amalgamacion</a:t>
            </a:r>
            <a:r>
              <a:rPr lang="en-US" sz="2000" dirty="0" smtClean="0"/>
              <a:t> de </a:t>
            </a:r>
            <a:r>
              <a:rPr lang="en-US" sz="2000" dirty="0" err="1" smtClean="0"/>
              <a:t>todo</a:t>
            </a:r>
            <a:r>
              <a:rPr lang="en-US" sz="2000" dirty="0" smtClean="0"/>
              <a:t> el mineral?</a:t>
            </a:r>
          </a:p>
          <a:p>
            <a:pPr>
              <a:lnSpc>
                <a:spcPct val="140000"/>
              </a:lnSpc>
            </a:pPr>
            <a:r>
              <a:rPr lang="en-US" sz="2000" dirty="0" err="1" smtClean="0"/>
              <a:t>Cantidad</a:t>
            </a:r>
            <a:r>
              <a:rPr lang="en-US" sz="2000" dirty="0" smtClean="0"/>
              <a:t> de </a:t>
            </a:r>
            <a:r>
              <a:rPr lang="en-US" sz="2000" dirty="0" err="1" smtClean="0"/>
              <a:t>mercurio</a:t>
            </a:r>
            <a:r>
              <a:rPr lang="en-US" sz="2000" dirty="0" smtClean="0"/>
              <a:t> </a:t>
            </a:r>
            <a:r>
              <a:rPr lang="en-US" sz="2000" dirty="0" err="1" smtClean="0"/>
              <a:t>usado</a:t>
            </a:r>
            <a:r>
              <a:rPr lang="en-US" sz="2000" dirty="0" smtClean="0"/>
              <a:t> </a:t>
            </a:r>
            <a:r>
              <a:rPr lang="en-US" sz="2000" dirty="0" err="1" smtClean="0"/>
              <a:t>por</a:t>
            </a:r>
            <a:r>
              <a:rPr lang="en-US" sz="2000" dirty="0" smtClean="0"/>
              <a:t> </a:t>
            </a:r>
            <a:r>
              <a:rPr lang="en-US" sz="2000" dirty="0" err="1" smtClean="0"/>
              <a:t>cada</a:t>
            </a:r>
            <a:r>
              <a:rPr lang="en-US" sz="2000" dirty="0" smtClean="0"/>
              <a:t> </a:t>
            </a:r>
            <a:r>
              <a:rPr lang="en-US" sz="2000" dirty="0" err="1" smtClean="0"/>
              <a:t>unidad</a:t>
            </a:r>
            <a:r>
              <a:rPr lang="en-US" sz="2000" dirty="0" smtClean="0"/>
              <a:t> de </a:t>
            </a:r>
            <a:r>
              <a:rPr lang="en-US" sz="2000" dirty="0" err="1" smtClean="0"/>
              <a:t>oro</a:t>
            </a:r>
            <a:r>
              <a:rPr lang="en-US" sz="2000" dirty="0" smtClean="0"/>
              <a:t> </a:t>
            </a:r>
            <a:r>
              <a:rPr lang="en-US" sz="2000" dirty="0" err="1" smtClean="0"/>
              <a:t>producido</a:t>
            </a:r>
            <a:r>
              <a:rPr lang="en-US" sz="2000" dirty="0" smtClean="0"/>
              <a:t>?</a:t>
            </a:r>
          </a:p>
          <a:p>
            <a:pPr>
              <a:lnSpc>
                <a:spcPct val="140000"/>
              </a:lnSpc>
            </a:pPr>
            <a:r>
              <a:rPr lang="en-US" sz="2000" dirty="0" err="1" smtClean="0"/>
              <a:t>Cantidad</a:t>
            </a:r>
            <a:r>
              <a:rPr lang="en-US" sz="2000" dirty="0" smtClean="0"/>
              <a:t> de </a:t>
            </a:r>
            <a:r>
              <a:rPr lang="en-US" sz="2000" dirty="0" err="1" smtClean="0"/>
              <a:t>oro</a:t>
            </a:r>
            <a:r>
              <a:rPr lang="en-US" sz="2000" dirty="0" smtClean="0"/>
              <a:t> </a:t>
            </a:r>
            <a:r>
              <a:rPr lang="en-US" sz="2000" dirty="0" err="1" smtClean="0"/>
              <a:t>producido</a:t>
            </a:r>
            <a:endParaRPr lang="en-US" sz="2000" dirty="0" smtClean="0"/>
          </a:p>
          <a:p>
            <a:pPr>
              <a:lnSpc>
                <a:spcPct val="140000"/>
              </a:lnSpc>
            </a:pPr>
            <a:r>
              <a:rPr lang="en-US" sz="2000" dirty="0" err="1" smtClean="0"/>
              <a:t>Cuantos</a:t>
            </a:r>
            <a:r>
              <a:rPr lang="en-US" sz="2000" dirty="0" smtClean="0"/>
              <a:t> </a:t>
            </a:r>
            <a:r>
              <a:rPr lang="en-US" sz="2000" dirty="0" err="1" smtClean="0"/>
              <a:t>mineros</a:t>
            </a:r>
            <a:r>
              <a:rPr lang="en-US" sz="2000" dirty="0" smtClean="0"/>
              <a:t>? </a:t>
            </a:r>
            <a:r>
              <a:rPr lang="en-US" sz="2000" dirty="0" err="1" smtClean="0"/>
              <a:t>Cuanto</a:t>
            </a:r>
            <a:r>
              <a:rPr lang="en-US" sz="2000" dirty="0" smtClean="0"/>
              <a:t> </a:t>
            </a:r>
            <a:r>
              <a:rPr lang="en-US" sz="2000" dirty="0" err="1" smtClean="0"/>
              <a:t>dinero</a:t>
            </a:r>
            <a:r>
              <a:rPr lang="en-US" sz="2000" dirty="0" smtClean="0"/>
              <a:t> </a:t>
            </a:r>
            <a:r>
              <a:rPr lang="en-US" sz="2000" dirty="0" err="1" smtClean="0"/>
              <a:t>ganan</a:t>
            </a:r>
            <a:r>
              <a:rPr lang="en-US" sz="2000" dirty="0" smtClean="0"/>
              <a:t>?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67747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984530704"/>
              </p:ext>
            </p:extLst>
          </p:nvPr>
        </p:nvGraphicFramePr>
        <p:xfrm>
          <a:off x="319584" y="2671762"/>
          <a:ext cx="8625537" cy="2700337"/>
        </p:xfrm>
        <a:graphic>
          <a:graphicData uri="http://schemas.openxmlformats.org/presentationml/2006/ole">
            <p:oleObj spid="_x0000_s75789" name="Document" r:id="rId3" imgW="5638592" imgH="1765235" progId="Word.Document.12">
              <p:embed/>
            </p:oleObj>
          </a:graphicData>
        </a:graphic>
      </p:graphicFrame>
      <p:sp>
        <p:nvSpPr>
          <p:cNvPr id="3" name="Rectangle 2"/>
          <p:cNvSpPr/>
          <p:nvPr/>
        </p:nvSpPr>
        <p:spPr>
          <a:xfrm>
            <a:off x="548106" y="392046"/>
            <a:ext cx="81012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/>
              <a:t>Paises</a:t>
            </a:r>
            <a:r>
              <a:rPr lang="en-US" sz="2800" dirty="0"/>
              <a:t> </a:t>
            </a:r>
            <a:r>
              <a:rPr lang="en-US" sz="2800" dirty="0" err="1"/>
              <a:t>exportadores</a:t>
            </a:r>
            <a:r>
              <a:rPr lang="en-US" sz="2800" dirty="0"/>
              <a:t> de </a:t>
            </a:r>
            <a:r>
              <a:rPr lang="en-US" sz="2800" dirty="0" err="1"/>
              <a:t>mercurio</a:t>
            </a:r>
            <a:r>
              <a:rPr lang="en-US" sz="2800" dirty="0"/>
              <a:t> a Colombia en 2009 (UN COMTRADE, 2009). </a:t>
            </a:r>
          </a:p>
        </p:txBody>
      </p:sp>
    </p:spTree>
    <p:extLst>
      <p:ext uri="{BB962C8B-B14F-4D97-AF65-F5344CB8AC3E}">
        <p14:creationId xmlns:p14="http://schemas.microsoft.com/office/powerpoint/2010/main" xmlns="" val="285718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97760812"/>
              </p:ext>
            </p:extLst>
          </p:nvPr>
        </p:nvGraphicFramePr>
        <p:xfrm>
          <a:off x="362875" y="2108200"/>
          <a:ext cx="8483883" cy="3974432"/>
        </p:xfrm>
        <a:graphic>
          <a:graphicData uri="http://schemas.openxmlformats.org/presentationml/2006/ole">
            <p:oleObj spid="_x0000_s76813" name="Document" r:id="rId3" imgW="5638592" imgH="2641503" progId="Word.Document.12">
              <p:embed/>
            </p:oleObj>
          </a:graphicData>
        </a:graphic>
      </p:graphicFrame>
      <p:sp>
        <p:nvSpPr>
          <p:cNvPr id="3" name="Rectangle 2"/>
          <p:cNvSpPr/>
          <p:nvPr/>
        </p:nvSpPr>
        <p:spPr>
          <a:xfrm>
            <a:off x="374315" y="413966"/>
            <a:ext cx="840873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 smtClean="0"/>
              <a:t>Empresas</a:t>
            </a:r>
            <a:r>
              <a:rPr lang="en-US" sz="2800" dirty="0" smtClean="0"/>
              <a:t> 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importan</a:t>
            </a:r>
            <a:r>
              <a:rPr lang="en-US" sz="2800" dirty="0" smtClean="0"/>
              <a:t> </a:t>
            </a:r>
            <a:r>
              <a:rPr lang="en-US" sz="2800" dirty="0" err="1" smtClean="0"/>
              <a:t>mercurio</a:t>
            </a:r>
            <a:r>
              <a:rPr lang="en-US" sz="2800" dirty="0" smtClean="0"/>
              <a:t> </a:t>
            </a:r>
            <a:r>
              <a:rPr lang="en-US" sz="2800" dirty="0" err="1"/>
              <a:t>metallico</a:t>
            </a:r>
            <a:r>
              <a:rPr lang="en-US" sz="2800" dirty="0"/>
              <a:t> a Colombia en 2009 </a:t>
            </a:r>
          </a:p>
          <a:p>
            <a:pPr algn="ctr"/>
            <a:r>
              <a:rPr lang="en-US" sz="2800" dirty="0" smtClean="0"/>
              <a:t>(</a:t>
            </a:r>
            <a:r>
              <a:rPr lang="en-US" sz="2800" dirty="0" err="1" smtClean="0"/>
              <a:t>Ministerio</a:t>
            </a:r>
            <a:r>
              <a:rPr lang="en-US" sz="2800" dirty="0" smtClean="0"/>
              <a:t> de </a:t>
            </a:r>
            <a:r>
              <a:rPr lang="en-US" sz="2800" dirty="0" err="1" smtClean="0"/>
              <a:t>Comercio</a:t>
            </a:r>
            <a:r>
              <a:rPr lang="en-US" sz="2800" dirty="0" smtClean="0"/>
              <a:t> de Colombia, </a:t>
            </a:r>
            <a:r>
              <a:rPr lang="en-US" sz="2800" dirty="0"/>
              <a:t>2010)</a:t>
            </a:r>
          </a:p>
        </p:txBody>
      </p:sp>
    </p:spTree>
    <p:extLst>
      <p:ext uri="{BB962C8B-B14F-4D97-AF65-F5344CB8AC3E}">
        <p14:creationId xmlns:p14="http://schemas.microsoft.com/office/powerpoint/2010/main" xmlns="" val="305780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045381052"/>
              </p:ext>
            </p:extLst>
          </p:nvPr>
        </p:nvGraphicFramePr>
        <p:xfrm>
          <a:off x="0" y="2639359"/>
          <a:ext cx="9144000" cy="2574324"/>
        </p:xfrm>
        <a:graphic>
          <a:graphicData uri="http://schemas.openxmlformats.org/presentationml/2006/ole">
            <p:oleObj spid="_x0000_s77837" name="Document" r:id="rId3" imgW="5638592" imgH="1587442" progId="Word.Document.12">
              <p:embed/>
            </p:oleObj>
          </a:graphicData>
        </a:graphic>
      </p:graphicFrame>
      <p:sp>
        <p:nvSpPr>
          <p:cNvPr id="3" name="Rectangle 2"/>
          <p:cNvSpPr/>
          <p:nvPr/>
        </p:nvSpPr>
        <p:spPr>
          <a:xfrm>
            <a:off x="454526" y="641229"/>
            <a:ext cx="816810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/>
              <a:t>Vendedores</a:t>
            </a:r>
            <a:r>
              <a:rPr lang="en-US" sz="2800" dirty="0"/>
              <a:t> de </a:t>
            </a:r>
            <a:r>
              <a:rPr lang="en-US" sz="2800" dirty="0" err="1"/>
              <a:t>mercurio</a:t>
            </a:r>
            <a:r>
              <a:rPr lang="en-US" sz="2800" dirty="0"/>
              <a:t> </a:t>
            </a:r>
            <a:r>
              <a:rPr lang="en-US" sz="2800" dirty="0" err="1" smtClean="0"/>
              <a:t>metalico</a:t>
            </a:r>
            <a:r>
              <a:rPr lang="en-US" sz="2800" dirty="0" smtClean="0"/>
              <a:t> </a:t>
            </a:r>
            <a:r>
              <a:rPr lang="en-US" sz="2800" dirty="0" err="1"/>
              <a:t>dentro</a:t>
            </a:r>
            <a:r>
              <a:rPr lang="en-US" sz="2800" dirty="0"/>
              <a:t> </a:t>
            </a:r>
            <a:r>
              <a:rPr lang="en-US" sz="2800" dirty="0" smtClean="0"/>
              <a:t>del </a:t>
            </a:r>
            <a:r>
              <a:rPr lang="en-US" sz="2800" dirty="0" err="1" smtClean="0"/>
              <a:t>municipio</a:t>
            </a:r>
            <a:r>
              <a:rPr lang="en-US" sz="2800" dirty="0" smtClean="0"/>
              <a:t> </a:t>
            </a:r>
            <a:r>
              <a:rPr lang="en-US" sz="2800" dirty="0"/>
              <a:t>de Segovia </a:t>
            </a:r>
            <a:endParaRPr lang="en-US" sz="2800" dirty="0" smtClean="0"/>
          </a:p>
          <a:p>
            <a:pPr algn="ctr"/>
            <a:r>
              <a:rPr lang="en-US" sz="2000" dirty="0" smtClean="0"/>
              <a:t>(</a:t>
            </a:r>
            <a:r>
              <a:rPr lang="en-US" sz="2000" dirty="0" err="1" smtClean="0"/>
              <a:t>Datos</a:t>
            </a:r>
            <a:r>
              <a:rPr lang="en-US" sz="2000" dirty="0" smtClean="0"/>
              <a:t> de </a:t>
            </a:r>
            <a:r>
              <a:rPr lang="en-US" sz="2000" dirty="0"/>
              <a:t>auto-</a:t>
            </a:r>
            <a:r>
              <a:rPr lang="en-US" sz="2000" dirty="0" err="1"/>
              <a:t>reportaje</a:t>
            </a:r>
            <a:r>
              <a:rPr lang="en-US" sz="2000" dirty="0" smtClean="0"/>
              <a:t>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79518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585047231"/>
              </p:ext>
            </p:extLst>
          </p:nvPr>
        </p:nvGraphicFramePr>
        <p:xfrm>
          <a:off x="33163" y="2771774"/>
          <a:ext cx="9231153" cy="2889933"/>
        </p:xfrm>
        <a:graphic>
          <a:graphicData uri="http://schemas.openxmlformats.org/presentationml/2006/ole">
            <p:oleObj spid="_x0000_s78861" name="Document" r:id="rId3" imgW="5638592" imgH="1765235" progId="Word.Document.12">
              <p:embed/>
            </p:oleObj>
          </a:graphicData>
        </a:graphic>
      </p:graphicFrame>
      <p:sp>
        <p:nvSpPr>
          <p:cNvPr id="3" name="Rectangle 2"/>
          <p:cNvSpPr/>
          <p:nvPr/>
        </p:nvSpPr>
        <p:spPr>
          <a:xfrm>
            <a:off x="494631" y="623046"/>
            <a:ext cx="830178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/>
              <a:t>Numero</a:t>
            </a:r>
            <a:r>
              <a:rPr lang="en-US" sz="2800" dirty="0"/>
              <a:t> de </a:t>
            </a:r>
            <a:r>
              <a:rPr lang="en-US" sz="2800" i="1" dirty="0" err="1"/>
              <a:t>entables</a:t>
            </a:r>
            <a:r>
              <a:rPr lang="en-US" sz="2800" dirty="0"/>
              <a:t> en 5 </a:t>
            </a:r>
            <a:r>
              <a:rPr lang="en-US" sz="2800" dirty="0" err="1"/>
              <a:t>municipalidades</a:t>
            </a:r>
            <a:r>
              <a:rPr lang="en-US" sz="2800" dirty="0"/>
              <a:t> en Antioquia</a:t>
            </a:r>
          </a:p>
          <a:p>
            <a:r>
              <a:rPr lang="en-US" sz="2800" dirty="0"/>
              <a:t>(</a:t>
            </a:r>
            <a:r>
              <a:rPr lang="en-US" sz="2800" dirty="0" err="1" smtClean="0"/>
              <a:t>Datos</a:t>
            </a:r>
            <a:r>
              <a:rPr lang="en-US" sz="2800" dirty="0" smtClean="0"/>
              <a:t> </a:t>
            </a:r>
            <a:r>
              <a:rPr lang="en-US" sz="2800" dirty="0"/>
              <a:t>del UNIDO </a:t>
            </a:r>
            <a:r>
              <a:rPr lang="en-US" sz="2800" dirty="0" err="1"/>
              <a:t>Proyecto</a:t>
            </a:r>
            <a:r>
              <a:rPr lang="en-US" sz="2800" dirty="0"/>
              <a:t> </a:t>
            </a:r>
            <a:r>
              <a:rPr lang="en-US" sz="2800" dirty="0" err="1"/>
              <a:t>Mercurio</a:t>
            </a:r>
            <a:r>
              <a:rPr lang="en-US" sz="2800" dirty="0"/>
              <a:t> de Colombia)</a:t>
            </a:r>
          </a:p>
        </p:txBody>
      </p:sp>
    </p:spTree>
    <p:extLst>
      <p:ext uri="{BB962C8B-B14F-4D97-AF65-F5344CB8AC3E}">
        <p14:creationId xmlns:p14="http://schemas.microsoft.com/office/powerpoint/2010/main" xmlns="" val="289992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144461906"/>
              </p:ext>
            </p:extLst>
          </p:nvPr>
        </p:nvGraphicFramePr>
        <p:xfrm>
          <a:off x="160422" y="2906288"/>
          <a:ext cx="8983578" cy="2367295"/>
        </p:xfrm>
        <a:graphic>
          <a:graphicData uri="http://schemas.openxmlformats.org/presentationml/2006/ole">
            <p:oleObj spid="_x0000_s79886" name="Document" r:id="rId4" imgW="5638592" imgH="1485845" progId="Word.Document.12">
              <p:embed/>
            </p:oleObj>
          </a:graphicData>
        </a:graphic>
      </p:graphicFrame>
      <p:sp>
        <p:nvSpPr>
          <p:cNvPr id="3" name="Rectangle 2"/>
          <p:cNvSpPr/>
          <p:nvPr/>
        </p:nvSpPr>
        <p:spPr>
          <a:xfrm>
            <a:off x="320841" y="721440"/>
            <a:ext cx="84622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 smtClean="0"/>
              <a:t>Sumario</a:t>
            </a:r>
            <a:r>
              <a:rPr lang="en-US" sz="2800" dirty="0" smtClean="0"/>
              <a:t> </a:t>
            </a:r>
            <a:r>
              <a:rPr lang="en-US" sz="2800" dirty="0"/>
              <a:t>de </a:t>
            </a:r>
            <a:r>
              <a:rPr lang="en-US" sz="2800" dirty="0" err="1" smtClean="0"/>
              <a:t>consumo</a:t>
            </a:r>
            <a:r>
              <a:rPr lang="en-US" sz="2800" dirty="0" smtClean="0"/>
              <a:t> </a:t>
            </a:r>
            <a:r>
              <a:rPr lang="en-US" sz="2800" dirty="0"/>
              <a:t>de </a:t>
            </a:r>
            <a:r>
              <a:rPr lang="en-US" sz="2800" dirty="0" err="1"/>
              <a:t>mercurio</a:t>
            </a:r>
            <a:r>
              <a:rPr lang="en-US" sz="2800" dirty="0"/>
              <a:t> en </a:t>
            </a:r>
            <a:r>
              <a:rPr lang="en-US" sz="2800" i="1" dirty="0" err="1"/>
              <a:t>entables</a:t>
            </a:r>
            <a:r>
              <a:rPr lang="en-US" sz="2800" dirty="0"/>
              <a:t> </a:t>
            </a:r>
            <a:r>
              <a:rPr lang="en-US" sz="2800" dirty="0" err="1"/>
              <a:t>segun</a:t>
            </a:r>
            <a:r>
              <a:rPr lang="en-US" sz="2800" dirty="0"/>
              <a:t> </a:t>
            </a:r>
            <a:r>
              <a:rPr lang="en-US" sz="2800" dirty="0" err="1"/>
              <a:t>entrevistas</a:t>
            </a:r>
            <a:r>
              <a:rPr lang="en-US" sz="2800" dirty="0"/>
              <a:t> con </a:t>
            </a:r>
            <a:r>
              <a:rPr lang="en-US" sz="2800" dirty="0" err="1"/>
              <a:t>duenos</a:t>
            </a:r>
            <a:r>
              <a:rPr lang="en-US" sz="2800" dirty="0"/>
              <a:t>/</a:t>
            </a:r>
            <a:r>
              <a:rPr lang="en-US" sz="2800" dirty="0" err="1"/>
              <a:t>gerentes</a:t>
            </a:r>
            <a:r>
              <a:rPr lang="en-US" sz="2800" dirty="0"/>
              <a:t>. </a:t>
            </a:r>
          </a:p>
        </p:txBody>
      </p:sp>
      <p:sp>
        <p:nvSpPr>
          <p:cNvPr id="4" name="Rectangle 3"/>
          <p:cNvSpPr/>
          <p:nvPr/>
        </p:nvSpPr>
        <p:spPr>
          <a:xfrm>
            <a:off x="4085095" y="4150809"/>
            <a:ext cx="65466" cy="23569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383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0900"/>
            <a:ext cx="9144000" cy="514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431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750340220"/>
              </p:ext>
            </p:extLst>
          </p:nvPr>
        </p:nvGraphicFramePr>
        <p:xfrm>
          <a:off x="300693" y="842211"/>
          <a:ext cx="8442253" cy="5846760"/>
        </p:xfrm>
        <a:graphic>
          <a:graphicData uri="http://schemas.openxmlformats.org/presentationml/2006/ole">
            <p:oleObj spid="_x0000_s67599" name="Document" r:id="rId3" imgW="6197372" imgH="4432137" progId="Word.Document.12">
              <p:embed/>
            </p:oleObj>
          </a:graphicData>
        </a:graphic>
      </p:graphicFrame>
      <p:sp>
        <p:nvSpPr>
          <p:cNvPr id="8" name="Rectangle 7"/>
          <p:cNvSpPr/>
          <p:nvPr/>
        </p:nvSpPr>
        <p:spPr>
          <a:xfrm>
            <a:off x="300692" y="204887"/>
            <a:ext cx="84422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 smtClean="0"/>
              <a:t>Balanza</a:t>
            </a:r>
            <a:r>
              <a:rPr lang="en-US" sz="2800" dirty="0" smtClean="0"/>
              <a:t> </a:t>
            </a:r>
            <a:r>
              <a:rPr lang="en-US" sz="2800" dirty="0"/>
              <a:t>de </a:t>
            </a:r>
            <a:r>
              <a:rPr lang="en-US" sz="2800" dirty="0" err="1"/>
              <a:t>masas</a:t>
            </a:r>
            <a:r>
              <a:rPr lang="en-US" sz="2800" dirty="0"/>
              <a:t> de </a:t>
            </a:r>
            <a:r>
              <a:rPr lang="en-US" sz="2800" dirty="0" err="1"/>
              <a:t>mercurio</a:t>
            </a:r>
            <a:r>
              <a:rPr lang="en-US" sz="2800" dirty="0"/>
              <a:t> en 15 </a:t>
            </a:r>
            <a:r>
              <a:rPr lang="en-US" sz="2800" i="1" dirty="0" err="1"/>
              <a:t>entables</a:t>
            </a:r>
            <a:r>
              <a:rPr lang="en-US" sz="2800" dirty="0"/>
              <a:t> </a:t>
            </a:r>
            <a:r>
              <a:rPr lang="en-US" sz="2800" dirty="0" smtClean="0"/>
              <a:t>en </a:t>
            </a:r>
            <a:r>
              <a:rPr lang="en-US" sz="2800" dirty="0"/>
              <a:t>Segovia </a:t>
            </a:r>
          </a:p>
        </p:txBody>
      </p:sp>
      <p:sp>
        <p:nvSpPr>
          <p:cNvPr id="5" name="Rectangle 4"/>
          <p:cNvSpPr/>
          <p:nvPr/>
        </p:nvSpPr>
        <p:spPr>
          <a:xfrm>
            <a:off x="4643385" y="5782835"/>
            <a:ext cx="497543" cy="288069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529008" y="5782835"/>
            <a:ext cx="497543" cy="288069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137855" y="5782835"/>
            <a:ext cx="497543" cy="288069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379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4737" y="520513"/>
            <a:ext cx="806115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err="1" smtClean="0"/>
              <a:t>Agradecimientos</a:t>
            </a:r>
            <a:endParaRPr lang="en-US" sz="3600" b="1" dirty="0"/>
          </a:p>
          <a:p>
            <a:r>
              <a:rPr lang="en-US" dirty="0"/>
              <a:t> </a:t>
            </a:r>
          </a:p>
          <a:p>
            <a:r>
              <a:rPr lang="en-US" sz="2400" dirty="0" smtClean="0"/>
              <a:t>UNIDO </a:t>
            </a:r>
          </a:p>
          <a:p>
            <a:r>
              <a:rPr lang="en-US" sz="2400" dirty="0" smtClean="0"/>
              <a:t>NSERC</a:t>
            </a:r>
          </a:p>
          <a:p>
            <a:r>
              <a:rPr lang="en-US" sz="2400" dirty="0" err="1" smtClean="0"/>
              <a:t>Corporación</a:t>
            </a:r>
            <a:r>
              <a:rPr lang="en-US" sz="2400" dirty="0" smtClean="0"/>
              <a:t> </a:t>
            </a:r>
            <a:r>
              <a:rPr lang="en-US" sz="2400" dirty="0" err="1"/>
              <a:t>Autónoma</a:t>
            </a:r>
            <a:r>
              <a:rPr lang="en-US" sz="2400" dirty="0"/>
              <a:t> Regional del Centro de Antioquia (</a:t>
            </a:r>
            <a:r>
              <a:rPr lang="en-US" sz="2400" dirty="0" err="1"/>
              <a:t>CorAntioquia</a:t>
            </a:r>
            <a:r>
              <a:rPr lang="en-US" sz="2400" dirty="0" smtClean="0"/>
              <a:t>)</a:t>
            </a:r>
          </a:p>
          <a:p>
            <a:r>
              <a:rPr lang="en-US" sz="2400" dirty="0" err="1" smtClean="0"/>
              <a:t>Gobernacion</a:t>
            </a:r>
            <a:r>
              <a:rPr lang="en-US" sz="2400" dirty="0" smtClean="0"/>
              <a:t> de Antioquia </a:t>
            </a:r>
          </a:p>
          <a:p>
            <a:r>
              <a:rPr lang="en-US" sz="2400" dirty="0" smtClean="0"/>
              <a:t>Universidad </a:t>
            </a:r>
            <a:r>
              <a:rPr lang="en-US" sz="2400" dirty="0" err="1" smtClean="0"/>
              <a:t>Nacional</a:t>
            </a:r>
            <a:r>
              <a:rPr lang="en-US" sz="2400" dirty="0" smtClean="0"/>
              <a:t> </a:t>
            </a:r>
          </a:p>
          <a:p>
            <a:r>
              <a:rPr lang="en-US" sz="2400" dirty="0" err="1" smtClean="0"/>
              <a:t>Municipio</a:t>
            </a:r>
            <a:r>
              <a:rPr lang="en-US" sz="2400" dirty="0" smtClean="0"/>
              <a:t> de Segovia</a:t>
            </a:r>
          </a:p>
          <a:p>
            <a:r>
              <a:rPr lang="en-US" sz="2400" dirty="0" err="1" smtClean="0"/>
              <a:t>Oseas</a:t>
            </a:r>
            <a:r>
              <a:rPr lang="en-US" sz="2400" dirty="0" smtClean="0"/>
              <a:t> Garcia</a:t>
            </a:r>
          </a:p>
          <a:p>
            <a:r>
              <a:rPr lang="en-US" sz="2400" dirty="0" smtClean="0"/>
              <a:t>Carlos </a:t>
            </a:r>
            <a:r>
              <a:rPr lang="en-US" sz="2400" dirty="0" err="1" smtClean="0"/>
              <a:t>Freyman</a:t>
            </a:r>
            <a:r>
              <a:rPr lang="en-US" sz="2400" dirty="0" smtClean="0"/>
              <a:t> Quintero Gonzalez</a:t>
            </a:r>
          </a:p>
          <a:p>
            <a:r>
              <a:rPr lang="en-US" sz="2400" dirty="0" smtClean="0"/>
              <a:t>Oscar Jaime </a:t>
            </a:r>
            <a:r>
              <a:rPr lang="en-US" sz="2400" dirty="0" err="1" smtClean="0"/>
              <a:t>Restrepo</a:t>
            </a:r>
            <a:endParaRPr lang="en-US" sz="2400" dirty="0"/>
          </a:p>
          <a:p>
            <a:r>
              <a:rPr lang="en-US" sz="2400" dirty="0" smtClean="0"/>
              <a:t>CERM3 UBC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n-US" sz="2400" dirty="0" smtClean="0"/>
              <a:t>Jane Dennison, </a:t>
            </a:r>
            <a:r>
              <a:rPr lang="en-US" sz="2400" dirty="0" err="1" smtClean="0"/>
              <a:t>Departamento</a:t>
            </a:r>
            <a:r>
              <a:rPr lang="en-US" sz="2400" dirty="0" smtClean="0"/>
              <a:t> de Estado de EE.UU.</a:t>
            </a:r>
          </a:p>
        </p:txBody>
      </p:sp>
    </p:spTree>
    <p:extLst>
      <p:ext uri="{BB962C8B-B14F-4D97-AF65-F5344CB8AC3E}">
        <p14:creationId xmlns:p14="http://schemas.microsoft.com/office/powerpoint/2010/main" xmlns="" val="407289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4737" y="520513"/>
            <a:ext cx="8061158" cy="7325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 smtClean="0"/>
              <a:t>Informacion</a:t>
            </a:r>
            <a:r>
              <a:rPr lang="en-US" sz="3200" b="1" dirty="0" smtClean="0"/>
              <a:t> del </a:t>
            </a:r>
            <a:r>
              <a:rPr lang="en-US" sz="3200" b="1" dirty="0" err="1" smtClean="0"/>
              <a:t>Gobierno</a:t>
            </a:r>
            <a:r>
              <a:rPr lang="en-US" sz="3200" b="1" dirty="0" smtClean="0"/>
              <a:t> (solo Antioquia):</a:t>
            </a:r>
          </a:p>
          <a:p>
            <a:endParaRPr lang="en-US" sz="3600" b="1" dirty="0" smtClean="0"/>
          </a:p>
          <a:p>
            <a:pPr lvl="0"/>
            <a:r>
              <a:rPr lang="en-US" sz="2400" b="1" dirty="0" err="1" smtClean="0"/>
              <a:t>Veta</a:t>
            </a:r>
            <a:r>
              <a:rPr lang="en-US" sz="2400" b="1" dirty="0" smtClean="0"/>
              <a:t>:    </a:t>
            </a:r>
            <a:r>
              <a:rPr lang="en-US" sz="2400" dirty="0" smtClean="0"/>
              <a:t>-</a:t>
            </a:r>
            <a:r>
              <a:rPr lang="en-US" sz="2400" dirty="0" err="1" smtClean="0"/>
              <a:t>Numero</a:t>
            </a:r>
            <a:r>
              <a:rPr lang="en-US" sz="2400" dirty="0" smtClean="0"/>
              <a:t> </a:t>
            </a:r>
            <a:r>
              <a:rPr lang="en-US" sz="2400" dirty="0"/>
              <a:t>de </a:t>
            </a:r>
            <a:r>
              <a:rPr lang="en-US" sz="2400" dirty="0" err="1" smtClean="0"/>
              <a:t>mineros</a:t>
            </a:r>
            <a:r>
              <a:rPr lang="en-US" sz="2400" dirty="0" smtClean="0"/>
              <a:t>: </a:t>
            </a:r>
            <a:r>
              <a:rPr lang="en-US" sz="2400" b="1" dirty="0" smtClean="0"/>
              <a:t>5,000- 15,000 </a:t>
            </a:r>
            <a:r>
              <a:rPr lang="en-US" sz="2400" b="1" dirty="0" err="1" smtClean="0"/>
              <a:t>mineros</a:t>
            </a:r>
            <a:endParaRPr lang="en-US" sz="2400" b="1" dirty="0"/>
          </a:p>
          <a:p>
            <a:pPr lvl="0"/>
            <a:endParaRPr lang="en-US" sz="2400" dirty="0"/>
          </a:p>
          <a:p>
            <a:pPr lvl="0"/>
            <a:r>
              <a:rPr lang="en-US" sz="2400" dirty="0" smtClean="0"/>
              <a:t>	-</a:t>
            </a:r>
            <a:r>
              <a:rPr lang="en-US" sz="2400" dirty="0" err="1" smtClean="0"/>
              <a:t>Produccion</a:t>
            </a:r>
            <a:r>
              <a:rPr lang="en-US" sz="2400" dirty="0" smtClean="0"/>
              <a:t> legal de </a:t>
            </a:r>
            <a:r>
              <a:rPr lang="en-US" sz="2400" dirty="0" err="1" smtClean="0"/>
              <a:t>oro</a:t>
            </a:r>
            <a:r>
              <a:rPr lang="en-US" sz="2400" dirty="0" smtClean="0"/>
              <a:t>: </a:t>
            </a:r>
            <a:r>
              <a:rPr lang="en-US" sz="2400" b="1" dirty="0" smtClean="0"/>
              <a:t>2-3 </a:t>
            </a:r>
            <a:r>
              <a:rPr lang="en-US" sz="2400" b="1" dirty="0" err="1" smtClean="0"/>
              <a:t>toneladas</a:t>
            </a:r>
            <a:endParaRPr lang="en-US" sz="2400" b="1" dirty="0"/>
          </a:p>
          <a:p>
            <a:pPr lvl="0"/>
            <a:endParaRPr lang="en-US" sz="2400" dirty="0"/>
          </a:p>
          <a:p>
            <a:pPr lvl="0"/>
            <a:r>
              <a:rPr lang="en-US" sz="2400" dirty="0" smtClean="0"/>
              <a:t>	-</a:t>
            </a:r>
            <a:r>
              <a:rPr lang="en-US" sz="2400" dirty="0" err="1"/>
              <a:t>Produccion</a:t>
            </a:r>
            <a:r>
              <a:rPr lang="en-US" sz="2400" dirty="0"/>
              <a:t> </a:t>
            </a:r>
            <a:r>
              <a:rPr lang="en-US" sz="2400" dirty="0" err="1" smtClean="0"/>
              <a:t>ilegal</a:t>
            </a:r>
            <a:r>
              <a:rPr lang="en-US" sz="2400" dirty="0" smtClean="0"/>
              <a:t> de </a:t>
            </a:r>
            <a:r>
              <a:rPr lang="en-US" sz="2400" dirty="0" err="1" smtClean="0"/>
              <a:t>oro</a:t>
            </a:r>
            <a:r>
              <a:rPr lang="en-US" sz="2400" dirty="0" smtClean="0"/>
              <a:t>: </a:t>
            </a:r>
            <a:r>
              <a:rPr lang="en-US" sz="2400" b="1" dirty="0" smtClean="0"/>
              <a:t>80% de la </a:t>
            </a:r>
            <a:r>
              <a:rPr lang="en-US" sz="2400" b="1" dirty="0" err="1" smtClean="0"/>
              <a:t>producción</a:t>
            </a:r>
            <a:endParaRPr lang="en-US" sz="2400" b="1" dirty="0"/>
          </a:p>
          <a:p>
            <a:pPr lvl="0"/>
            <a:endParaRPr lang="en-US" sz="2400" dirty="0"/>
          </a:p>
          <a:p>
            <a:pPr lvl="0"/>
            <a:r>
              <a:rPr lang="en-US" sz="2400" b="1" dirty="0" err="1" smtClean="0"/>
              <a:t>Aluvion</a:t>
            </a:r>
            <a:r>
              <a:rPr lang="en-US" sz="2400" b="1" dirty="0" smtClean="0"/>
              <a:t>:  </a:t>
            </a:r>
            <a:r>
              <a:rPr lang="en-US" sz="2400" dirty="0" smtClean="0"/>
              <a:t>-</a:t>
            </a:r>
            <a:r>
              <a:rPr lang="en-US" sz="2400" dirty="0" err="1"/>
              <a:t>Numero</a:t>
            </a:r>
            <a:r>
              <a:rPr lang="en-US" sz="2400" dirty="0"/>
              <a:t> de </a:t>
            </a:r>
            <a:r>
              <a:rPr lang="en-US" sz="2400" dirty="0" err="1" smtClean="0"/>
              <a:t>mineros</a:t>
            </a:r>
            <a:r>
              <a:rPr lang="en-US" sz="2400" dirty="0" smtClean="0"/>
              <a:t>: </a:t>
            </a:r>
            <a:r>
              <a:rPr lang="en-US" sz="2400" b="1" dirty="0" smtClean="0"/>
              <a:t>20,000 – 35,000 </a:t>
            </a:r>
            <a:r>
              <a:rPr lang="en-US" sz="2400" b="1" dirty="0" err="1" smtClean="0"/>
              <a:t>mineros</a:t>
            </a:r>
            <a:endParaRPr lang="en-US" sz="2400" b="1" dirty="0"/>
          </a:p>
          <a:p>
            <a:pPr lvl="0"/>
            <a:r>
              <a:rPr lang="en-US" sz="2400" dirty="0" smtClean="0"/>
              <a:t>	</a:t>
            </a:r>
          </a:p>
          <a:p>
            <a:pPr lvl="0"/>
            <a:r>
              <a:rPr lang="en-US" sz="2400" dirty="0"/>
              <a:t>	</a:t>
            </a:r>
            <a:r>
              <a:rPr lang="en-US" sz="2400" dirty="0" smtClean="0"/>
              <a:t>-</a:t>
            </a:r>
            <a:r>
              <a:rPr lang="en-US" sz="2400" dirty="0" err="1" smtClean="0"/>
              <a:t>Produccion</a:t>
            </a:r>
            <a:r>
              <a:rPr lang="en-US" sz="2400" dirty="0" smtClean="0"/>
              <a:t> legal </a:t>
            </a:r>
            <a:r>
              <a:rPr lang="en-US" sz="2400" dirty="0"/>
              <a:t>de </a:t>
            </a:r>
            <a:r>
              <a:rPr lang="en-US" sz="2400" dirty="0" err="1" smtClean="0"/>
              <a:t>oro</a:t>
            </a:r>
            <a:r>
              <a:rPr lang="en-US" sz="2400" dirty="0" smtClean="0"/>
              <a:t>: </a:t>
            </a:r>
            <a:r>
              <a:rPr lang="en-US" sz="2400" b="1" dirty="0" smtClean="0"/>
              <a:t>1-2 </a:t>
            </a:r>
            <a:r>
              <a:rPr lang="en-US" sz="2400" b="1" dirty="0" err="1" smtClean="0"/>
              <a:t>toneladas</a:t>
            </a:r>
            <a:endParaRPr lang="en-US" sz="2400" b="1" dirty="0"/>
          </a:p>
          <a:p>
            <a:pPr lvl="0"/>
            <a:endParaRPr lang="en-US" sz="2400" dirty="0"/>
          </a:p>
          <a:p>
            <a:pPr lvl="0"/>
            <a:r>
              <a:rPr lang="en-US" sz="2400" dirty="0" smtClean="0"/>
              <a:t>	-</a:t>
            </a:r>
            <a:r>
              <a:rPr lang="en-US" sz="2400" dirty="0" err="1"/>
              <a:t>Produccion</a:t>
            </a:r>
            <a:r>
              <a:rPr lang="en-US" sz="2400" dirty="0"/>
              <a:t> </a:t>
            </a:r>
            <a:r>
              <a:rPr lang="en-US" sz="2400" dirty="0" err="1" smtClean="0"/>
              <a:t>ilegal</a:t>
            </a:r>
            <a:r>
              <a:rPr lang="en-US" sz="2400" dirty="0" smtClean="0"/>
              <a:t> de </a:t>
            </a:r>
            <a:r>
              <a:rPr lang="en-US" sz="2400" dirty="0" err="1" smtClean="0"/>
              <a:t>oro</a:t>
            </a:r>
            <a:r>
              <a:rPr lang="en-US" sz="2400" dirty="0" smtClean="0"/>
              <a:t>: </a:t>
            </a:r>
            <a:r>
              <a:rPr lang="en-US" sz="2400" b="1" dirty="0" smtClean="0"/>
              <a:t>80% de la </a:t>
            </a:r>
            <a:r>
              <a:rPr lang="en-US" sz="2400" b="1" smtClean="0"/>
              <a:t>producción</a:t>
            </a:r>
            <a:endParaRPr lang="en-US" sz="2400" b="1" dirty="0" smtClean="0"/>
          </a:p>
          <a:p>
            <a:pPr lvl="0"/>
            <a:endParaRPr lang="en-US" sz="2400" dirty="0" smtClean="0"/>
          </a:p>
          <a:p>
            <a:pPr lvl="0"/>
            <a:r>
              <a:rPr lang="en-US" sz="2400" b="1" dirty="0" err="1" smtClean="0"/>
              <a:t>Producción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Anual</a:t>
            </a:r>
            <a:r>
              <a:rPr lang="en-US" sz="2400" b="1" dirty="0" smtClean="0"/>
              <a:t>: 27,400 </a:t>
            </a:r>
            <a:r>
              <a:rPr lang="en-US" sz="2400" b="1" dirty="0" err="1" smtClean="0"/>
              <a:t>toneladas</a:t>
            </a:r>
            <a:endParaRPr lang="en-CA" sz="2400" b="1" dirty="0"/>
          </a:p>
          <a:p>
            <a:endParaRPr lang="en-US" sz="3600" b="1" dirty="0"/>
          </a:p>
          <a:p>
            <a:endParaRPr lang="en-US" sz="3600" b="1" dirty="0"/>
          </a:p>
          <a:p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392697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70088"/>
            <a:ext cx="9144000" cy="1104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/>
          <a:srcRect l="-1" r="57601"/>
          <a:stretch/>
        </p:blipFill>
        <p:spPr>
          <a:xfrm>
            <a:off x="4469390" y="1889351"/>
            <a:ext cx="1876094" cy="1946889"/>
          </a:xfrm>
          <a:prstGeom prst="rect">
            <a:avLst/>
          </a:prstGeom>
        </p:spPr>
      </p:pic>
      <p:graphicFrame>
        <p:nvGraphicFramePr>
          <p:cNvPr id="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122258530"/>
              </p:ext>
            </p:extLst>
          </p:nvPr>
        </p:nvGraphicFramePr>
        <p:xfrm>
          <a:off x="2568913" y="1889351"/>
          <a:ext cx="1762385" cy="2403249"/>
        </p:xfrm>
        <a:graphic>
          <a:graphicData uri="http://schemas.openxmlformats.org/presentationml/2006/ole">
            <p:oleObj spid="_x0000_s74767" name="Photo Editor Photo" r:id="rId5" imgW="1028844" imgH="1400000" progId="">
              <p:embed/>
            </p:oleObj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3956" y="1984679"/>
            <a:ext cx="2248865" cy="1569752"/>
          </a:xfrm>
          <a:prstGeom prst="rect">
            <a:avLst/>
          </a:prstGeom>
        </p:spPr>
      </p:pic>
      <p:pic>
        <p:nvPicPr>
          <p:cNvPr id="13" name="Picture 12" descr="arm.tiff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99074" y="2118363"/>
            <a:ext cx="2350821" cy="125377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406693" y="5324643"/>
            <a:ext cx="4092381" cy="13545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41009" y="4251159"/>
            <a:ext cx="3162300" cy="9144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529384" y="3946359"/>
            <a:ext cx="36322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03797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4737" y="520513"/>
            <a:ext cx="8061158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Para </a:t>
            </a:r>
            <a:r>
              <a:rPr lang="en-US" sz="3200" b="1" dirty="0" err="1" smtClean="0"/>
              <a:t>Consideración</a:t>
            </a:r>
            <a:endParaRPr lang="en-US" sz="3200" b="1" dirty="0" smtClean="0"/>
          </a:p>
          <a:p>
            <a:endParaRPr lang="en-US" sz="3600" b="1" dirty="0"/>
          </a:p>
          <a:p>
            <a:r>
              <a:rPr lang="en-US" sz="2000" b="1" dirty="0" err="1" smtClean="0"/>
              <a:t>Que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informacion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falta</a:t>
            </a:r>
            <a:r>
              <a:rPr lang="en-US" sz="2000" b="1" dirty="0" smtClean="0"/>
              <a:t>?  </a:t>
            </a:r>
            <a:endParaRPr lang="en-US" sz="2000" b="1" dirty="0"/>
          </a:p>
          <a:p>
            <a:endParaRPr lang="en-US" sz="2000" b="1" dirty="0" smtClean="0"/>
          </a:p>
          <a:p>
            <a:r>
              <a:rPr lang="en-US" sz="2000" b="1" dirty="0" err="1" smtClean="0"/>
              <a:t>Cuales</a:t>
            </a:r>
            <a:r>
              <a:rPr lang="en-US" sz="2000" b="1" dirty="0" smtClean="0"/>
              <a:t> son </a:t>
            </a:r>
            <a:r>
              <a:rPr lang="en-US" sz="2000" b="1" dirty="0" err="1" smtClean="0"/>
              <a:t>las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fuentes</a:t>
            </a:r>
            <a:r>
              <a:rPr lang="en-US" sz="2000" b="1" dirty="0" smtClean="0"/>
              <a:t> de </a:t>
            </a:r>
            <a:r>
              <a:rPr lang="en-US" sz="2000" b="1" dirty="0" err="1" smtClean="0"/>
              <a:t>informacion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que</a:t>
            </a:r>
            <a:r>
              <a:rPr lang="en-US" sz="2000" b="1" dirty="0" smtClean="0"/>
              <a:t> se </a:t>
            </a:r>
            <a:r>
              <a:rPr lang="en-US" sz="2000" b="1" dirty="0" err="1" smtClean="0"/>
              <a:t>necesitan</a:t>
            </a:r>
            <a:r>
              <a:rPr lang="en-US" sz="2000" b="1" dirty="0" smtClean="0"/>
              <a:t>?</a:t>
            </a:r>
          </a:p>
          <a:p>
            <a:endParaRPr lang="en-US" sz="2000" b="1" dirty="0"/>
          </a:p>
          <a:p>
            <a:r>
              <a:rPr lang="en-US" sz="2000" b="1" dirty="0" err="1" smtClean="0"/>
              <a:t>Cuales</a:t>
            </a:r>
            <a:r>
              <a:rPr lang="en-US" sz="2000" b="1" dirty="0" smtClean="0"/>
              <a:t> son </a:t>
            </a:r>
            <a:r>
              <a:rPr lang="en-US" sz="2000" b="1" dirty="0" err="1" smtClean="0"/>
              <a:t>las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fuentes</a:t>
            </a:r>
            <a:r>
              <a:rPr lang="en-US" sz="2000" b="1" dirty="0" smtClean="0"/>
              <a:t> de error, y </a:t>
            </a:r>
            <a:r>
              <a:rPr lang="en-US" sz="2000" b="1" dirty="0" err="1" smtClean="0"/>
              <a:t>como</a:t>
            </a:r>
            <a:r>
              <a:rPr lang="en-US" sz="2000" b="1" dirty="0" smtClean="0"/>
              <a:t> se </a:t>
            </a:r>
            <a:r>
              <a:rPr lang="en-US" sz="2000" b="1" dirty="0" err="1" smtClean="0"/>
              <a:t>estima</a:t>
            </a:r>
            <a:r>
              <a:rPr lang="en-US" sz="2000" b="1" dirty="0" smtClean="0"/>
              <a:t> el </a:t>
            </a:r>
            <a:r>
              <a:rPr lang="en-US" sz="2000" b="1" dirty="0" err="1" smtClean="0"/>
              <a:t>rango</a:t>
            </a:r>
            <a:r>
              <a:rPr lang="en-US" sz="2000" b="1" dirty="0" smtClean="0"/>
              <a:t> de </a:t>
            </a:r>
            <a:r>
              <a:rPr lang="en-US" sz="2000" b="1" dirty="0" err="1" smtClean="0"/>
              <a:t>cifras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posibles</a:t>
            </a:r>
            <a:r>
              <a:rPr lang="en-US" sz="2000" b="1" dirty="0" smtClean="0"/>
              <a:t>?</a:t>
            </a:r>
          </a:p>
          <a:p>
            <a:endParaRPr lang="en-US" sz="2000" b="1" dirty="0"/>
          </a:p>
          <a:p>
            <a:r>
              <a:rPr lang="en-US" sz="2000" b="1" dirty="0" err="1" smtClean="0"/>
              <a:t>Que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dificultades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presentan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aquellos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que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implementan</a:t>
            </a:r>
            <a:r>
              <a:rPr lang="en-US" sz="2000" b="1" dirty="0" smtClean="0"/>
              <a:t> el </a:t>
            </a:r>
            <a:r>
              <a:rPr lang="en-US" sz="2000" b="1" dirty="0" err="1" smtClean="0"/>
              <a:t>inventaario</a:t>
            </a:r>
            <a:r>
              <a:rPr lang="en-US" sz="2000" b="1" dirty="0" smtClean="0"/>
              <a:t>?</a:t>
            </a:r>
          </a:p>
          <a:p>
            <a:endParaRPr lang="en-US" sz="2000" b="1" dirty="0"/>
          </a:p>
          <a:p>
            <a:r>
              <a:rPr lang="en-US" sz="2000" b="1" dirty="0" err="1" smtClean="0"/>
              <a:t>Que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asuntos</a:t>
            </a:r>
            <a:r>
              <a:rPr lang="en-US" sz="2000" b="1" dirty="0" smtClean="0"/>
              <a:t>/</a:t>
            </a:r>
            <a:r>
              <a:rPr lang="en-US" sz="2000" b="1" dirty="0" err="1" smtClean="0"/>
              <a:t>problematicas</a:t>
            </a:r>
            <a:r>
              <a:rPr lang="en-US" sz="2000" b="1" dirty="0" smtClean="0"/>
              <a:t> no se </a:t>
            </a:r>
            <a:r>
              <a:rPr lang="en-US" sz="2000" b="1" dirty="0" err="1" smtClean="0"/>
              <a:t>han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considerado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aun</a:t>
            </a:r>
            <a:r>
              <a:rPr lang="en-US" sz="2000" b="1" dirty="0" smtClean="0"/>
              <a:t>?</a:t>
            </a:r>
          </a:p>
          <a:p>
            <a:endParaRPr lang="en-US" sz="2000" b="1" dirty="0"/>
          </a:p>
          <a:p>
            <a:endParaRPr lang="en-US" sz="2000" b="1" dirty="0" smtClean="0"/>
          </a:p>
          <a:p>
            <a:endParaRPr lang="en-US" sz="2400" b="1" dirty="0"/>
          </a:p>
          <a:p>
            <a:endParaRPr lang="en-US" sz="3600" b="1" dirty="0"/>
          </a:p>
          <a:p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317203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 err="1" smtClean="0"/>
              <a:t>Inventarios</a:t>
            </a:r>
            <a:r>
              <a:rPr lang="en-US" dirty="0" smtClean="0"/>
              <a:t> e </a:t>
            </a:r>
            <a:r>
              <a:rPr lang="en-US" dirty="0" err="1"/>
              <a:t>i</a:t>
            </a:r>
            <a:r>
              <a:rPr lang="en-US" dirty="0" err="1" smtClean="0"/>
              <a:t>ntervenciones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42669"/>
            <a:ext cx="8229600" cy="3625203"/>
          </a:xfrm>
        </p:spPr>
        <p:txBody>
          <a:bodyPr>
            <a:normAutofit/>
          </a:bodyPr>
          <a:lstStyle/>
          <a:p>
            <a:r>
              <a:rPr lang="en-US" dirty="0" smtClean="0"/>
              <a:t>Los </a:t>
            </a:r>
            <a:r>
              <a:rPr lang="en-US" dirty="0" err="1" smtClean="0"/>
              <a:t>inventarios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obtener</a:t>
            </a:r>
            <a:r>
              <a:rPr lang="en-US" dirty="0" smtClean="0"/>
              <a:t> un </a:t>
            </a:r>
            <a:r>
              <a:rPr lang="en-US" dirty="0" err="1" smtClean="0"/>
              <a:t>diagnostico</a:t>
            </a:r>
            <a:r>
              <a:rPr lang="en-US" dirty="0" smtClean="0"/>
              <a:t> </a:t>
            </a:r>
            <a:r>
              <a:rPr lang="en-US" dirty="0" err="1" smtClean="0"/>
              <a:t>inicial</a:t>
            </a:r>
            <a:r>
              <a:rPr lang="en-US" dirty="0" smtClean="0"/>
              <a:t> y </a:t>
            </a:r>
            <a:r>
              <a:rPr lang="en-US" dirty="0" err="1" smtClean="0"/>
              <a:t>medir</a:t>
            </a:r>
            <a:r>
              <a:rPr lang="en-US" dirty="0" smtClean="0"/>
              <a:t> </a:t>
            </a:r>
            <a:r>
              <a:rPr lang="en-US" dirty="0" err="1" smtClean="0"/>
              <a:t>cambios</a:t>
            </a:r>
            <a:r>
              <a:rPr lang="en-US" dirty="0" smtClean="0"/>
              <a:t> </a:t>
            </a:r>
            <a:r>
              <a:rPr lang="en-US" dirty="0" err="1" smtClean="0"/>
              <a:t>realizados</a:t>
            </a:r>
            <a:r>
              <a:rPr lang="en-US" dirty="0" smtClean="0"/>
              <a:t> </a:t>
            </a:r>
            <a:r>
              <a:rPr lang="en-US" dirty="0" err="1" smtClean="0"/>
              <a:t>despues</a:t>
            </a:r>
            <a:r>
              <a:rPr lang="en-US" dirty="0" smtClean="0"/>
              <a:t> de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intervencion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58436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cintosh HD:Users:paulcordy:Desktop:march thesis images:segovall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93324"/>
            <a:ext cx="9144000" cy="36000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79643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cintosh HD:Users:paulcordy:Desktop:march thesis images:Colomap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4718" y="0"/>
            <a:ext cx="3061797" cy="4032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Macintosh HD:Users:paulcordy:Desktop:march thesis images:SAmap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8558" y="783579"/>
            <a:ext cx="3856160" cy="549855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/>
            </a:ext>
          </a:extLst>
        </p:spPr>
      </p:pic>
      <p:pic>
        <p:nvPicPr>
          <p:cNvPr id="2" name="Picture 1" descr="Macintosh HD:Users:paulcordy:Desktop:march thesis images:ANTIOQUIA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4718" y="3418022"/>
            <a:ext cx="3994101" cy="35531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62821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Inventario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Para Linea de base y </a:t>
            </a:r>
            <a:r>
              <a:rPr lang="en-US" dirty="0" err="1" smtClean="0"/>
              <a:t>monitoreo</a:t>
            </a:r>
            <a:endParaRPr lang="en-US" dirty="0" smtClean="0"/>
          </a:p>
          <a:p>
            <a:r>
              <a:rPr lang="en-US" dirty="0" smtClean="0"/>
              <a:t>Se </a:t>
            </a:r>
            <a:r>
              <a:rPr lang="en-US" dirty="0" err="1"/>
              <a:t>n</a:t>
            </a:r>
            <a:r>
              <a:rPr lang="en-US" dirty="0" err="1" smtClean="0"/>
              <a:t>ecesita</a:t>
            </a:r>
            <a:r>
              <a:rPr lang="en-US" dirty="0" smtClean="0"/>
              <a:t> </a:t>
            </a:r>
            <a:r>
              <a:rPr lang="en-US" dirty="0" err="1"/>
              <a:t>c</a:t>
            </a:r>
            <a:r>
              <a:rPr lang="en-US" dirty="0" err="1" smtClean="0"/>
              <a:t>apacidad</a:t>
            </a:r>
            <a:r>
              <a:rPr lang="en-US" dirty="0" smtClean="0"/>
              <a:t> local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implementar</a:t>
            </a:r>
            <a:endParaRPr lang="en-US" dirty="0"/>
          </a:p>
          <a:p>
            <a:pPr lvl="1"/>
            <a:r>
              <a:rPr lang="en-US" dirty="0" smtClean="0"/>
              <a:t>Se </a:t>
            </a:r>
            <a:r>
              <a:rPr lang="en-US" dirty="0" err="1" smtClean="0"/>
              <a:t>necesitan</a:t>
            </a:r>
            <a:r>
              <a:rPr lang="en-US" dirty="0" smtClean="0"/>
              <a:t> </a:t>
            </a:r>
            <a:r>
              <a:rPr lang="en-US" dirty="0" err="1"/>
              <a:t>buenas</a:t>
            </a:r>
            <a:r>
              <a:rPr lang="en-US" dirty="0"/>
              <a:t> </a:t>
            </a:r>
            <a:r>
              <a:rPr lang="en-US" dirty="0" err="1" smtClean="0"/>
              <a:t>relaciones</a:t>
            </a:r>
            <a:r>
              <a:rPr lang="en-US" dirty="0" smtClean="0"/>
              <a:t> y </a:t>
            </a:r>
            <a:r>
              <a:rPr lang="en-US" dirty="0" err="1" smtClean="0"/>
              <a:t>conocimiento</a:t>
            </a:r>
            <a:r>
              <a:rPr lang="en-US" dirty="0" smtClean="0"/>
              <a:t> </a:t>
            </a:r>
            <a:r>
              <a:rPr lang="en-US" dirty="0" err="1" smtClean="0"/>
              <a:t>tecnico</a:t>
            </a:r>
            <a:endParaRPr lang="en-US" dirty="0" smtClean="0"/>
          </a:p>
          <a:p>
            <a:r>
              <a:rPr lang="en-US" dirty="0" err="1" smtClean="0"/>
              <a:t>Metodos</a:t>
            </a:r>
            <a:r>
              <a:rPr lang="en-US" dirty="0" smtClean="0"/>
              <a:t> </a:t>
            </a:r>
            <a:r>
              <a:rPr lang="en-US" dirty="0" err="1" smtClean="0"/>
              <a:t>particulares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lugar</a:t>
            </a:r>
            <a:endParaRPr lang="en-US" dirty="0" smtClean="0"/>
          </a:p>
          <a:p>
            <a:pPr lvl="1"/>
            <a:r>
              <a:rPr lang="en-US" dirty="0" err="1" smtClean="0"/>
              <a:t>Diferentes</a:t>
            </a:r>
            <a:r>
              <a:rPr lang="en-US" dirty="0" smtClean="0"/>
              <a:t> </a:t>
            </a:r>
            <a:r>
              <a:rPr lang="en-US" dirty="0" err="1" smtClean="0"/>
              <a:t>tipos</a:t>
            </a:r>
            <a:r>
              <a:rPr lang="en-US" dirty="0" smtClean="0"/>
              <a:t> de </a:t>
            </a:r>
            <a:r>
              <a:rPr lang="en-US" dirty="0" err="1" smtClean="0"/>
              <a:t>mineria</a:t>
            </a:r>
            <a:r>
              <a:rPr lang="en-US" dirty="0" smtClean="0"/>
              <a:t>, </a:t>
            </a:r>
            <a:r>
              <a:rPr lang="en-US" dirty="0" err="1" smtClean="0"/>
              <a:t>maneras</a:t>
            </a:r>
            <a:r>
              <a:rPr lang="en-US" dirty="0" smtClean="0"/>
              <a:t> de </a:t>
            </a:r>
            <a:r>
              <a:rPr lang="en-US" dirty="0" err="1" smtClean="0"/>
              <a:t>trabajar</a:t>
            </a:r>
            <a:endParaRPr lang="en-US" dirty="0"/>
          </a:p>
          <a:p>
            <a:pPr lvl="1"/>
            <a:r>
              <a:rPr lang="en-US" dirty="0" err="1" smtClean="0"/>
              <a:t>Varios</a:t>
            </a:r>
            <a:r>
              <a:rPr lang="en-US" dirty="0" smtClean="0"/>
              <a:t> </a:t>
            </a:r>
            <a:r>
              <a:rPr lang="en-US" dirty="0" err="1" smtClean="0"/>
              <a:t>origenes</a:t>
            </a:r>
            <a:r>
              <a:rPr lang="en-US" dirty="0" smtClean="0"/>
              <a:t> y </a:t>
            </a:r>
            <a:r>
              <a:rPr lang="en-US" dirty="0" err="1" smtClean="0"/>
              <a:t>tipos</a:t>
            </a:r>
            <a:r>
              <a:rPr lang="en-US" dirty="0" smtClean="0"/>
              <a:t> de </a:t>
            </a:r>
            <a:r>
              <a:rPr lang="en-US" dirty="0" err="1" smtClean="0"/>
              <a:t>informacion</a:t>
            </a:r>
            <a:endParaRPr lang="en-US" dirty="0" smtClean="0"/>
          </a:p>
          <a:p>
            <a:r>
              <a:rPr lang="en-US" dirty="0" err="1" smtClean="0"/>
              <a:t>Triangulacion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4274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ponge.tif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951" b="19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250377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Triangulacion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Triangulacion</a:t>
            </a:r>
            <a:r>
              <a:rPr lang="en-US" dirty="0" smtClean="0"/>
              <a:t> == </a:t>
            </a:r>
            <a:r>
              <a:rPr lang="en-US" dirty="0" err="1" smtClean="0"/>
              <a:t>verificacion</a:t>
            </a:r>
            <a:r>
              <a:rPr lang="en-US" dirty="0" smtClean="0"/>
              <a:t> </a:t>
            </a:r>
            <a:r>
              <a:rPr lang="en-US" dirty="0" err="1" smtClean="0"/>
              <a:t>tras</a:t>
            </a:r>
            <a:r>
              <a:rPr lang="en-US" dirty="0" smtClean="0"/>
              <a:t> </a:t>
            </a:r>
            <a:r>
              <a:rPr lang="en-US" dirty="0" err="1" smtClean="0"/>
              <a:t>muchas</a:t>
            </a:r>
            <a:r>
              <a:rPr lang="en-US" dirty="0" smtClean="0"/>
              <a:t> </a:t>
            </a:r>
            <a:r>
              <a:rPr lang="en-US" dirty="0" err="1" smtClean="0"/>
              <a:t>fuentes</a:t>
            </a:r>
            <a:endParaRPr lang="en-US" dirty="0" smtClean="0"/>
          </a:p>
          <a:p>
            <a:r>
              <a:rPr lang="en-US" dirty="0" err="1" smtClean="0"/>
              <a:t>Consultar</a:t>
            </a:r>
            <a:r>
              <a:rPr lang="en-US" dirty="0" smtClean="0"/>
              <a:t>  </a:t>
            </a:r>
            <a:r>
              <a:rPr lang="en-US" dirty="0" err="1" smtClean="0"/>
              <a:t>varios</a:t>
            </a:r>
            <a:r>
              <a:rPr lang="en-US" dirty="0" smtClean="0"/>
              <a:t> </a:t>
            </a:r>
            <a:r>
              <a:rPr lang="en-US" dirty="0" err="1" smtClean="0"/>
              <a:t>diferentes</a:t>
            </a:r>
            <a:r>
              <a:rPr lang="en-US" dirty="0" smtClean="0"/>
              <a:t> </a:t>
            </a:r>
            <a:r>
              <a:rPr lang="en-US" dirty="0" err="1" smtClean="0"/>
              <a:t>organizaciones</a:t>
            </a:r>
            <a:r>
              <a:rPr lang="en-US" dirty="0" smtClean="0"/>
              <a:t>/personas</a:t>
            </a:r>
          </a:p>
          <a:p>
            <a:r>
              <a:rPr lang="en-US" dirty="0" err="1" smtClean="0"/>
              <a:t>Establecer</a:t>
            </a:r>
            <a:r>
              <a:rPr lang="en-US" dirty="0" smtClean="0"/>
              <a:t> </a:t>
            </a:r>
            <a:r>
              <a:rPr lang="en-US" dirty="0" err="1" smtClean="0"/>
              <a:t>confianza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esencial</a:t>
            </a:r>
            <a:endParaRPr lang="en-US" dirty="0" smtClean="0"/>
          </a:p>
          <a:p>
            <a:r>
              <a:rPr lang="en-US" dirty="0" err="1" smtClean="0"/>
              <a:t>Evaluar</a:t>
            </a:r>
            <a:r>
              <a:rPr lang="en-US" dirty="0" smtClean="0"/>
              <a:t>  </a:t>
            </a:r>
            <a:r>
              <a:rPr lang="en-US" dirty="0" err="1" smtClean="0"/>
              <a:t>calidad</a:t>
            </a:r>
            <a:r>
              <a:rPr lang="en-US" dirty="0" smtClean="0"/>
              <a:t> de </a:t>
            </a:r>
            <a:r>
              <a:rPr lang="en-US" dirty="0" err="1" smtClean="0"/>
              <a:t>informacion</a:t>
            </a:r>
            <a:r>
              <a:rPr lang="en-US" dirty="0" smtClean="0"/>
              <a:t> (</a:t>
            </a:r>
            <a:r>
              <a:rPr lang="en-US" dirty="0" err="1" smtClean="0"/>
              <a:t>margenes</a:t>
            </a:r>
            <a:r>
              <a:rPr lang="en-US" dirty="0" smtClean="0"/>
              <a:t> de error)</a:t>
            </a:r>
          </a:p>
          <a:p>
            <a:r>
              <a:rPr lang="en-US" dirty="0" err="1" smtClean="0"/>
              <a:t>Buen</a:t>
            </a:r>
            <a:r>
              <a:rPr lang="en-US" dirty="0" smtClean="0"/>
              <a:t> </a:t>
            </a:r>
            <a:r>
              <a:rPr lang="en-US" dirty="0" err="1" smtClean="0"/>
              <a:t>conocimiento</a:t>
            </a:r>
            <a:r>
              <a:rPr lang="en-US" dirty="0" smtClean="0"/>
              <a:t> del sector</a:t>
            </a:r>
          </a:p>
          <a:p>
            <a:r>
              <a:rPr lang="en-US" dirty="0" err="1" smtClean="0"/>
              <a:t>Tiempo</a:t>
            </a:r>
            <a:r>
              <a:rPr lang="en-US" dirty="0" smtClean="0"/>
              <a:t> </a:t>
            </a:r>
            <a:r>
              <a:rPr lang="en-US" dirty="0" err="1" smtClean="0"/>
              <a:t>adecuado</a:t>
            </a:r>
            <a:r>
              <a:rPr lang="en-US" dirty="0" smtClean="0"/>
              <a:t>, </a:t>
            </a:r>
            <a:r>
              <a:rPr lang="en-US" dirty="0" err="1" smtClean="0"/>
              <a:t>muestreo</a:t>
            </a:r>
            <a:r>
              <a:rPr lang="en-US" dirty="0" smtClean="0"/>
              <a:t> </a:t>
            </a:r>
            <a:r>
              <a:rPr lang="en-US" dirty="0" err="1" smtClean="0"/>
              <a:t>adecuado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5886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3500"/>
            <a:ext cx="9144000" cy="6716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5413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1C6CF1"/>
      </a:hlink>
      <a:folHlink>
        <a:srgbClr val="C649E0"/>
      </a:folHlink>
    </a:clrScheme>
    <a:fontScheme name="Twilight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600000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300000"/>
              </a:schemeClr>
            </a:gs>
            <a:gs pos="31000">
              <a:schemeClr val="bg1">
                <a:tint val="100000"/>
                <a:satMod val="300000"/>
              </a:schemeClr>
            </a:gs>
            <a:gs pos="62000">
              <a:schemeClr val="phClr">
                <a:tint val="100000"/>
                <a:shade val="100000"/>
                <a:satMod val="100000"/>
              </a:schemeClr>
            </a:gs>
            <a:gs pos="100000">
              <a:schemeClr val="phClr">
                <a:shade val="100000"/>
                <a:hueMod val="93000"/>
                <a:satMod val="50000"/>
                <a:lumMod val="2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100000"/>
                <a:alpha val="100000"/>
                <a:hueMod val="100000"/>
                <a:satMod val="150000"/>
                <a:lumMod val="5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14347</TotalTime>
  <Words>293</Words>
  <Application>Microsoft Office PowerPoint</Application>
  <PresentationFormat>Presentación en pantalla (4:3)</PresentationFormat>
  <Paragraphs>84</Paragraphs>
  <Slides>20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20</vt:i4>
      </vt:variant>
    </vt:vector>
  </HeadingPairs>
  <TitlesOfParts>
    <vt:vector size="23" baseType="lpstr">
      <vt:lpstr>Twilight</vt:lpstr>
      <vt:lpstr>Photo Editor Photo</vt:lpstr>
      <vt:lpstr>Document</vt:lpstr>
      <vt:lpstr>Diapositiva 1</vt:lpstr>
      <vt:lpstr>Diapositiva 2</vt:lpstr>
      <vt:lpstr> Inventarios e intervenciones</vt:lpstr>
      <vt:lpstr>Diapositiva 4</vt:lpstr>
      <vt:lpstr>Diapositiva 5</vt:lpstr>
      <vt:lpstr>Inventario</vt:lpstr>
      <vt:lpstr>Diapositiva 7</vt:lpstr>
      <vt:lpstr>Triangulacion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</vt:vector>
  </TitlesOfParts>
  <Company>UBC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Cordy</dc:creator>
  <cp:lastModifiedBy>auditorio</cp:lastModifiedBy>
  <cp:revision>62</cp:revision>
  <dcterms:created xsi:type="dcterms:W3CDTF">2013-07-15T20:35:32Z</dcterms:created>
  <dcterms:modified xsi:type="dcterms:W3CDTF">2013-11-22T17:42:13Z</dcterms:modified>
</cp:coreProperties>
</file>